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6" r:id="rId5"/>
    <p:sldId id="293" r:id="rId6"/>
    <p:sldId id="277" r:id="rId7"/>
    <p:sldId id="333" r:id="rId8"/>
    <p:sldId id="334" r:id="rId9"/>
    <p:sldId id="335" r:id="rId10"/>
    <p:sldId id="336" r:id="rId11"/>
    <p:sldId id="337" r:id="rId12"/>
    <p:sldId id="338" r:id="rId13"/>
    <p:sldId id="359" r:id="rId14"/>
    <p:sldId id="339" r:id="rId15"/>
    <p:sldId id="354" r:id="rId16"/>
    <p:sldId id="313" r:id="rId17"/>
    <p:sldId id="360" r:id="rId18"/>
    <p:sldId id="347" r:id="rId19"/>
    <p:sldId id="355" r:id="rId20"/>
    <p:sldId id="330" r:id="rId21"/>
    <p:sldId id="348" r:id="rId22"/>
    <p:sldId id="356" r:id="rId23"/>
    <p:sldId id="331" r:id="rId24"/>
    <p:sldId id="349" r:id="rId25"/>
    <p:sldId id="357" r:id="rId26"/>
    <p:sldId id="350" r:id="rId27"/>
    <p:sldId id="351" r:id="rId28"/>
    <p:sldId id="358" r:id="rId29"/>
    <p:sldId id="352" r:id="rId30"/>
    <p:sldId id="353" r:id="rId31"/>
    <p:sldId id="362" r:id="rId32"/>
    <p:sldId id="361" r:id="rId33"/>
    <p:sldId id="319" r:id="rId34"/>
    <p:sldId id="363" r:id="rId35"/>
    <p:sldId id="364" r:id="rId36"/>
    <p:sldId id="345" r:id="rId37"/>
    <p:sldId id="346" r:id="rId38"/>
    <p:sldId id="365" r:id="rId39"/>
    <p:sldId id="340" r:id="rId40"/>
    <p:sldId id="341" r:id="rId41"/>
    <p:sldId id="342" r:id="rId42"/>
    <p:sldId id="366" r:id="rId43"/>
    <p:sldId id="367" r:id="rId44"/>
    <p:sldId id="327" r:id="rId45"/>
    <p:sldId id="368" r:id="rId46"/>
    <p:sldId id="332" r:id="rId47"/>
    <p:sldId id="314" r:id="rId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524A903-79A9-9700-DD65-A67C193D8C7B}" name="Phil Bright" initials="PB" userId="S::philb@spc.int::3470cc23-8157-450c-bdd2-1567c26bda4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496"/>
    <a:srgbClr val="0046AD"/>
    <a:srgbClr val="00B0CA"/>
    <a:srgbClr val="DEF3FE"/>
    <a:srgbClr val="D5FA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45D994-3D67-F28E-295A-391AB78F3970}" v="28" dt="2025-01-26T23:54:53.778"/>
    <p1510:client id="{F1C6D0C1-BDB4-9A5A-3B10-6DDBE1BC5A9D}" v="22" dt="2025-01-26T04:38:29.65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lio Dalla Riva" userId="S::giuliodr@spc.int::4c03dd33-81af-496f-8af9-2f9658920131" providerId="AD" clId="Web-{A345D994-3D67-F28E-295A-391AB78F3970}"/>
    <pc:docChg chg="modSld">
      <pc:chgData name="Giulio Dalla Riva" userId="S::giuliodr@spc.int::4c03dd33-81af-496f-8af9-2f9658920131" providerId="AD" clId="Web-{A345D994-3D67-F28E-295A-391AB78F3970}" dt="2025-01-26T23:54:53.778" v="21" actId="14100"/>
      <pc:docMkLst>
        <pc:docMk/>
      </pc:docMkLst>
      <pc:sldChg chg="addSp modSp">
        <pc:chgData name="Giulio Dalla Riva" userId="S::giuliodr@spc.int::4c03dd33-81af-496f-8af9-2f9658920131" providerId="AD" clId="Web-{A345D994-3D67-F28E-295A-391AB78F3970}" dt="2025-01-26T23:54:53.778" v="21" actId="14100"/>
        <pc:sldMkLst>
          <pc:docMk/>
          <pc:sldMk cId="3434478322" sldId="314"/>
        </pc:sldMkLst>
        <pc:spChg chg="add mod">
          <ac:chgData name="Giulio Dalla Riva" userId="S::giuliodr@spc.int::4c03dd33-81af-496f-8af9-2f9658920131" providerId="AD" clId="Web-{A345D994-3D67-F28E-295A-391AB78F3970}" dt="2025-01-26T23:54:53.778" v="21" actId="14100"/>
          <ac:spMkLst>
            <pc:docMk/>
            <pc:sldMk cId="3434478322" sldId="314"/>
            <ac:spMk id="2" creationId="{8A09B384-DD3F-8DC2-8A65-4BE2B70A5068}"/>
          </ac:spMkLst>
        </pc:spChg>
      </pc:sldChg>
    </pc:docChg>
  </pc:docChgLst>
  <pc:docChgLst>
    <pc:chgData name="Giulio Dalla Riva" userId="S::giuliodr@spc.int::4c03dd33-81af-496f-8af9-2f9658920131" providerId="AD" clId="Web-{F1C6D0C1-BDB4-9A5A-3B10-6DDBE1BC5A9D}"/>
    <pc:docChg chg="addSld modSld sldOrd">
      <pc:chgData name="Giulio Dalla Riva" userId="S::giuliodr@spc.int::4c03dd33-81af-496f-8af9-2f9658920131" providerId="AD" clId="Web-{F1C6D0C1-BDB4-9A5A-3B10-6DDBE1BC5A9D}" dt="2025-01-26T04:38:29.657" v="21"/>
      <pc:docMkLst>
        <pc:docMk/>
      </pc:docMkLst>
      <pc:sldChg chg="modSp">
        <pc:chgData name="Giulio Dalla Riva" userId="S::giuliodr@spc.int::4c03dd33-81af-496f-8af9-2f9658920131" providerId="AD" clId="Web-{F1C6D0C1-BDB4-9A5A-3B10-6DDBE1BC5A9D}" dt="2025-01-26T04:36:21.091" v="1" actId="20577"/>
        <pc:sldMkLst>
          <pc:docMk/>
          <pc:sldMk cId="872158042" sldId="293"/>
        </pc:sldMkLst>
        <pc:spChg chg="mod">
          <ac:chgData name="Giulio Dalla Riva" userId="S::giuliodr@spc.int::4c03dd33-81af-496f-8af9-2f9658920131" providerId="AD" clId="Web-{F1C6D0C1-BDB4-9A5A-3B10-6DDBE1BC5A9D}" dt="2025-01-26T04:36:21.091" v="1" actId="20577"/>
          <ac:spMkLst>
            <pc:docMk/>
            <pc:sldMk cId="872158042" sldId="293"/>
            <ac:spMk id="2" creationId="{B07B41A2-B232-E88E-60FF-2A017EE70308}"/>
          </ac:spMkLst>
        </pc:spChg>
      </pc:sldChg>
      <pc:sldChg chg="add">
        <pc:chgData name="Giulio Dalla Riva" userId="S::giuliodr@spc.int::4c03dd33-81af-496f-8af9-2f9658920131" providerId="AD" clId="Web-{F1C6D0C1-BDB4-9A5A-3B10-6DDBE1BC5A9D}" dt="2025-01-26T04:36:48.560" v="2"/>
        <pc:sldMkLst>
          <pc:docMk/>
          <pc:sldMk cId="2866015408" sldId="313"/>
        </pc:sldMkLst>
      </pc:sldChg>
      <pc:sldChg chg="add">
        <pc:chgData name="Giulio Dalla Riva" userId="S::giuliodr@spc.int::4c03dd33-81af-496f-8af9-2f9658920131" providerId="AD" clId="Web-{F1C6D0C1-BDB4-9A5A-3B10-6DDBE1BC5A9D}" dt="2025-01-26T04:38:29.454" v="9"/>
        <pc:sldMkLst>
          <pc:docMk/>
          <pc:sldMk cId="3761366585" sldId="319"/>
        </pc:sldMkLst>
      </pc:sldChg>
      <pc:sldChg chg="add">
        <pc:chgData name="Giulio Dalla Riva" userId="S::giuliodr@spc.int::4c03dd33-81af-496f-8af9-2f9658920131" providerId="AD" clId="Web-{F1C6D0C1-BDB4-9A5A-3B10-6DDBE1BC5A9D}" dt="2025-01-26T04:38:29.641" v="20"/>
        <pc:sldMkLst>
          <pc:docMk/>
          <pc:sldMk cId="4288776273" sldId="327"/>
        </pc:sldMkLst>
      </pc:sldChg>
      <pc:sldChg chg="add ord">
        <pc:chgData name="Giulio Dalla Riva" userId="S::giuliodr@spc.int::4c03dd33-81af-496f-8af9-2f9658920131" providerId="AD" clId="Web-{F1C6D0C1-BDB4-9A5A-3B10-6DDBE1BC5A9D}" dt="2025-01-26T04:37:12.545" v="4"/>
        <pc:sldMkLst>
          <pc:docMk/>
          <pc:sldMk cId="1647552297" sldId="330"/>
        </pc:sldMkLst>
      </pc:sldChg>
      <pc:sldChg chg="add">
        <pc:chgData name="Giulio Dalla Riva" userId="S::giuliodr@spc.int::4c03dd33-81af-496f-8af9-2f9658920131" providerId="AD" clId="Web-{F1C6D0C1-BDB4-9A5A-3B10-6DDBE1BC5A9D}" dt="2025-01-26T04:37:16.780" v="5"/>
        <pc:sldMkLst>
          <pc:docMk/>
          <pc:sldMk cId="1575838263" sldId="331"/>
        </pc:sldMkLst>
      </pc:sldChg>
      <pc:sldChg chg="add">
        <pc:chgData name="Giulio Dalla Riva" userId="S::giuliodr@spc.int::4c03dd33-81af-496f-8af9-2f9658920131" providerId="AD" clId="Web-{F1C6D0C1-BDB4-9A5A-3B10-6DDBE1BC5A9D}" dt="2025-01-26T04:38:29.563" v="15"/>
        <pc:sldMkLst>
          <pc:docMk/>
          <pc:sldMk cId="2273109498" sldId="340"/>
        </pc:sldMkLst>
      </pc:sldChg>
      <pc:sldChg chg="add">
        <pc:chgData name="Giulio Dalla Riva" userId="S::giuliodr@spc.int::4c03dd33-81af-496f-8af9-2f9658920131" providerId="AD" clId="Web-{F1C6D0C1-BDB4-9A5A-3B10-6DDBE1BC5A9D}" dt="2025-01-26T04:38:29.579" v="16"/>
        <pc:sldMkLst>
          <pc:docMk/>
          <pc:sldMk cId="1747141222" sldId="341"/>
        </pc:sldMkLst>
      </pc:sldChg>
      <pc:sldChg chg="add">
        <pc:chgData name="Giulio Dalla Riva" userId="S::giuliodr@spc.int::4c03dd33-81af-496f-8af9-2f9658920131" providerId="AD" clId="Web-{F1C6D0C1-BDB4-9A5A-3B10-6DDBE1BC5A9D}" dt="2025-01-26T04:38:29.594" v="17"/>
        <pc:sldMkLst>
          <pc:docMk/>
          <pc:sldMk cId="308433297" sldId="342"/>
        </pc:sldMkLst>
      </pc:sldChg>
      <pc:sldChg chg="add">
        <pc:chgData name="Giulio Dalla Riva" userId="S::giuliodr@spc.int::4c03dd33-81af-496f-8af9-2f9658920131" providerId="AD" clId="Web-{F1C6D0C1-BDB4-9A5A-3B10-6DDBE1BC5A9D}" dt="2025-01-26T04:38:29.516" v="12"/>
        <pc:sldMkLst>
          <pc:docMk/>
          <pc:sldMk cId="475367375" sldId="345"/>
        </pc:sldMkLst>
      </pc:sldChg>
      <pc:sldChg chg="add">
        <pc:chgData name="Giulio Dalla Riva" userId="S::giuliodr@spc.int::4c03dd33-81af-496f-8af9-2f9658920131" providerId="AD" clId="Web-{F1C6D0C1-BDB4-9A5A-3B10-6DDBE1BC5A9D}" dt="2025-01-26T04:38:29.532" v="13"/>
        <pc:sldMkLst>
          <pc:docMk/>
          <pc:sldMk cId="9170919" sldId="346"/>
        </pc:sldMkLst>
      </pc:sldChg>
      <pc:sldChg chg="add">
        <pc:chgData name="Giulio Dalla Riva" userId="S::giuliodr@spc.int::4c03dd33-81af-496f-8af9-2f9658920131" providerId="AD" clId="Web-{F1C6D0C1-BDB4-9A5A-3B10-6DDBE1BC5A9D}" dt="2025-01-26T04:37:27.811" v="6"/>
        <pc:sldMkLst>
          <pc:docMk/>
          <pc:sldMk cId="1129651042" sldId="360"/>
        </pc:sldMkLst>
      </pc:sldChg>
      <pc:sldChg chg="add">
        <pc:chgData name="Giulio Dalla Riva" userId="S::giuliodr@spc.int::4c03dd33-81af-496f-8af9-2f9658920131" providerId="AD" clId="Web-{F1C6D0C1-BDB4-9A5A-3B10-6DDBE1BC5A9D}" dt="2025-01-26T04:37:56.765" v="7"/>
        <pc:sldMkLst>
          <pc:docMk/>
          <pc:sldMk cId="1044820282" sldId="361"/>
        </pc:sldMkLst>
      </pc:sldChg>
      <pc:sldChg chg="add">
        <pc:chgData name="Giulio Dalla Riva" userId="S::giuliodr@spc.int::4c03dd33-81af-496f-8af9-2f9658920131" providerId="AD" clId="Web-{F1C6D0C1-BDB4-9A5A-3B10-6DDBE1BC5A9D}" dt="2025-01-26T04:38:05.594" v="8"/>
        <pc:sldMkLst>
          <pc:docMk/>
          <pc:sldMk cId="675838338" sldId="362"/>
        </pc:sldMkLst>
      </pc:sldChg>
      <pc:sldChg chg="add">
        <pc:chgData name="Giulio Dalla Riva" userId="S::giuliodr@spc.int::4c03dd33-81af-496f-8af9-2f9658920131" providerId="AD" clId="Web-{F1C6D0C1-BDB4-9A5A-3B10-6DDBE1BC5A9D}" dt="2025-01-26T04:38:29.485" v="10"/>
        <pc:sldMkLst>
          <pc:docMk/>
          <pc:sldMk cId="2923533601" sldId="363"/>
        </pc:sldMkLst>
      </pc:sldChg>
      <pc:sldChg chg="add">
        <pc:chgData name="Giulio Dalla Riva" userId="S::giuliodr@spc.int::4c03dd33-81af-496f-8af9-2f9658920131" providerId="AD" clId="Web-{F1C6D0C1-BDB4-9A5A-3B10-6DDBE1BC5A9D}" dt="2025-01-26T04:38:29.501" v="11"/>
        <pc:sldMkLst>
          <pc:docMk/>
          <pc:sldMk cId="4158302324" sldId="364"/>
        </pc:sldMkLst>
      </pc:sldChg>
      <pc:sldChg chg="add">
        <pc:chgData name="Giulio Dalla Riva" userId="S::giuliodr@spc.int::4c03dd33-81af-496f-8af9-2f9658920131" providerId="AD" clId="Web-{F1C6D0C1-BDB4-9A5A-3B10-6DDBE1BC5A9D}" dt="2025-01-26T04:38:29.547" v="14"/>
        <pc:sldMkLst>
          <pc:docMk/>
          <pc:sldMk cId="3129934625" sldId="365"/>
        </pc:sldMkLst>
      </pc:sldChg>
      <pc:sldChg chg="add">
        <pc:chgData name="Giulio Dalla Riva" userId="S::giuliodr@spc.int::4c03dd33-81af-496f-8af9-2f9658920131" providerId="AD" clId="Web-{F1C6D0C1-BDB4-9A5A-3B10-6DDBE1BC5A9D}" dt="2025-01-26T04:38:29.610" v="18"/>
        <pc:sldMkLst>
          <pc:docMk/>
          <pc:sldMk cId="3418900542" sldId="366"/>
        </pc:sldMkLst>
      </pc:sldChg>
      <pc:sldChg chg="add">
        <pc:chgData name="Giulio Dalla Riva" userId="S::giuliodr@spc.int::4c03dd33-81af-496f-8af9-2f9658920131" providerId="AD" clId="Web-{F1C6D0C1-BDB4-9A5A-3B10-6DDBE1BC5A9D}" dt="2025-01-26T04:38:29.626" v="19"/>
        <pc:sldMkLst>
          <pc:docMk/>
          <pc:sldMk cId="1620158509" sldId="367"/>
        </pc:sldMkLst>
      </pc:sldChg>
      <pc:sldChg chg="add">
        <pc:chgData name="Giulio Dalla Riva" userId="S::giuliodr@spc.int::4c03dd33-81af-496f-8af9-2f9658920131" providerId="AD" clId="Web-{F1C6D0C1-BDB4-9A5A-3B10-6DDBE1BC5A9D}" dt="2025-01-26T04:38:29.657" v="21"/>
        <pc:sldMkLst>
          <pc:docMk/>
          <pc:sldMk cId="810172454" sldId="368"/>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A714-9302-4F78-8284-842B920EF9B4}"/>
              </a:ext>
            </a:extLst>
          </p:cNvPr>
          <p:cNvSpPr>
            <a:spLocks noGrp="1"/>
          </p:cNvSpPr>
          <p:nvPr>
            <p:ph type="ctrTitle"/>
          </p:nvPr>
        </p:nvSpPr>
        <p:spPr>
          <a:xfrm>
            <a:off x="4998720" y="2646363"/>
            <a:ext cx="6736080" cy="2387600"/>
          </a:xfrm>
        </p:spPr>
        <p:txBody>
          <a:bodyPr anchor="b" anchorCtr="0"/>
          <a:lstStyle>
            <a:lvl1pPr algn="l">
              <a:defRPr sz="6000"/>
            </a:lvl1pPr>
          </a:lstStyle>
          <a:p>
            <a:r>
              <a:rPr lang="fr-FR"/>
              <a:t>Modifiez le style du titre</a:t>
            </a:r>
          </a:p>
        </p:txBody>
      </p:sp>
      <p:sp>
        <p:nvSpPr>
          <p:cNvPr id="3" name="Subtitle 2">
            <a:extLst>
              <a:ext uri="{FF2B5EF4-FFF2-40B4-BE49-F238E27FC236}">
                <a16:creationId xmlns:a16="http://schemas.microsoft.com/office/drawing/2014/main" id="{7B0BE79B-66B3-4535-868E-13C4FF6E637F}"/>
              </a:ext>
            </a:extLst>
          </p:cNvPr>
          <p:cNvSpPr>
            <a:spLocks noGrp="1"/>
          </p:cNvSpPr>
          <p:nvPr>
            <p:ph type="subTitle" idx="1"/>
          </p:nvPr>
        </p:nvSpPr>
        <p:spPr>
          <a:xfrm>
            <a:off x="4998720" y="5126038"/>
            <a:ext cx="6736080" cy="583882"/>
          </a:xfrm>
        </p:spPr>
        <p:txBody>
          <a:bodyPr anchor="t" anchorCtr="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Date Placeholder 3">
            <a:extLst>
              <a:ext uri="{FF2B5EF4-FFF2-40B4-BE49-F238E27FC236}">
                <a16:creationId xmlns:a16="http://schemas.microsoft.com/office/drawing/2014/main" id="{EB6E2576-EA73-40E8-A2F2-A62B73E3CC2A}"/>
              </a:ext>
            </a:extLst>
          </p:cNvPr>
          <p:cNvSpPr>
            <a:spLocks noGrp="1"/>
          </p:cNvSpPr>
          <p:nvPr>
            <p:ph type="dt" sz="half" idx="10"/>
          </p:nvPr>
        </p:nvSpPr>
        <p:spPr/>
        <p:txBody>
          <a:bodyPr/>
          <a:lstStyle/>
          <a:p>
            <a:fld id="{371E880D-16D1-4539-9948-C2240ACC59CA}" type="datetimeFigureOut">
              <a:rPr lang="fr-FR" smtClean="0"/>
              <a:t>26/01/2025</a:t>
            </a:fld>
            <a:endParaRPr lang="fr-FR"/>
          </a:p>
        </p:txBody>
      </p:sp>
      <p:sp>
        <p:nvSpPr>
          <p:cNvPr id="5" name="Footer Placeholder 4">
            <a:extLst>
              <a:ext uri="{FF2B5EF4-FFF2-40B4-BE49-F238E27FC236}">
                <a16:creationId xmlns:a16="http://schemas.microsoft.com/office/drawing/2014/main" id="{25C5CCD9-36E9-4809-B113-D53B5EBE804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FD451D-CA62-47FA-92B4-ED2D8FCD9795}"/>
              </a:ext>
            </a:extLst>
          </p:cNvPr>
          <p:cNvSpPr>
            <a:spLocks noGrp="1"/>
          </p:cNvSpPr>
          <p:nvPr>
            <p:ph type="sldNum" sz="quarter" idx="12"/>
          </p:nvPr>
        </p:nvSpPr>
        <p:spPr/>
        <p:txBody>
          <a:bodyPr/>
          <a:lstStyle/>
          <a:p>
            <a:fld id="{FA861154-064F-4AC5-84EA-549FDD985C1D}" type="slidenum">
              <a:rPr lang="fr-FR" smtClean="0"/>
              <a:t>‹#›</a:t>
            </a:fld>
            <a:endParaRPr lang="fr-FR"/>
          </a:p>
        </p:txBody>
      </p:sp>
      <p:pic>
        <p:nvPicPr>
          <p:cNvPr id="7" name="Picture 6" descr="Background pattern&#10;&#10;Description automatically generated">
            <a:extLst>
              <a:ext uri="{FF2B5EF4-FFF2-40B4-BE49-F238E27FC236}">
                <a16:creationId xmlns:a16="http://schemas.microsoft.com/office/drawing/2014/main" id="{92767241-17BF-8AFF-B9BE-875195288E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521263" cy="6858000"/>
          </a:xfrm>
          <a:prstGeom prst="rect">
            <a:avLst/>
          </a:prstGeom>
        </p:spPr>
      </p:pic>
      <p:pic>
        <p:nvPicPr>
          <p:cNvPr id="8" name="Picture 4">
            <a:extLst>
              <a:ext uri="{FF2B5EF4-FFF2-40B4-BE49-F238E27FC236}">
                <a16:creationId xmlns:a16="http://schemas.microsoft.com/office/drawing/2014/main" id="{0847052D-DE93-DF88-3AAA-CB2675B707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9013" r="-1"/>
          <a:stretch/>
        </p:blipFill>
        <p:spPr>
          <a:xfrm>
            <a:off x="9781162" y="80160"/>
            <a:ext cx="1783964" cy="972000"/>
          </a:xfrm>
          <a:prstGeom prst="rect">
            <a:avLst/>
          </a:prstGeom>
        </p:spPr>
      </p:pic>
    </p:spTree>
    <p:extLst>
      <p:ext uri="{BB962C8B-B14F-4D97-AF65-F5344CB8AC3E}">
        <p14:creationId xmlns:p14="http://schemas.microsoft.com/office/powerpoint/2010/main" val="22270724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42EE8B-A420-482C-AA8F-161CF56177BD}"/>
              </a:ext>
            </a:extLst>
          </p:cNvPr>
          <p:cNvSpPr>
            <a:spLocks noGrp="1"/>
          </p:cNvSpPr>
          <p:nvPr>
            <p:ph idx="1"/>
          </p:nvPr>
        </p:nvSpPr>
        <p:spPr>
          <a:xfrm>
            <a:off x="1025624" y="1693580"/>
            <a:ext cx="10515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Date Placeholder 3">
            <a:extLst>
              <a:ext uri="{FF2B5EF4-FFF2-40B4-BE49-F238E27FC236}">
                <a16:creationId xmlns:a16="http://schemas.microsoft.com/office/drawing/2014/main" id="{843CB40F-0903-4B7E-8BF4-FABD7BA25384}"/>
              </a:ext>
            </a:extLst>
          </p:cNvPr>
          <p:cNvSpPr>
            <a:spLocks noGrp="1"/>
          </p:cNvSpPr>
          <p:nvPr>
            <p:ph type="dt" sz="half" idx="10"/>
          </p:nvPr>
        </p:nvSpPr>
        <p:spPr/>
        <p:txBody>
          <a:bodyPr/>
          <a:lstStyle/>
          <a:p>
            <a:fld id="{371E880D-16D1-4539-9948-C2240ACC59CA}" type="datetimeFigureOut">
              <a:rPr lang="fr-FR" smtClean="0"/>
              <a:t>26/01/2025</a:t>
            </a:fld>
            <a:endParaRPr lang="fr-FR"/>
          </a:p>
        </p:txBody>
      </p:sp>
      <p:sp>
        <p:nvSpPr>
          <p:cNvPr id="5" name="Footer Placeholder 4">
            <a:extLst>
              <a:ext uri="{FF2B5EF4-FFF2-40B4-BE49-F238E27FC236}">
                <a16:creationId xmlns:a16="http://schemas.microsoft.com/office/drawing/2014/main" id="{9D1AB605-A5E2-4DE4-9DDB-979FC369605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1C8B41D-0106-4F2E-8CAF-6F6AA9375245}"/>
              </a:ext>
            </a:extLst>
          </p:cNvPr>
          <p:cNvSpPr>
            <a:spLocks noGrp="1"/>
          </p:cNvSpPr>
          <p:nvPr>
            <p:ph type="sldNum" sz="quarter" idx="12"/>
          </p:nvPr>
        </p:nvSpPr>
        <p:spPr/>
        <p:txBody>
          <a:bodyPr/>
          <a:lstStyle/>
          <a:p>
            <a:fld id="{FA861154-064F-4AC5-84EA-549FDD985C1D}" type="slidenum">
              <a:rPr lang="fr-FR" smtClean="0"/>
              <a:t>‹#›</a:t>
            </a:fld>
            <a:endParaRPr lang="fr-FR"/>
          </a:p>
        </p:txBody>
      </p:sp>
      <p:sp>
        <p:nvSpPr>
          <p:cNvPr id="12" name="Title 1">
            <a:extLst>
              <a:ext uri="{FF2B5EF4-FFF2-40B4-BE49-F238E27FC236}">
                <a16:creationId xmlns:a16="http://schemas.microsoft.com/office/drawing/2014/main" id="{AB70209C-55AC-7EDB-1AE6-8DA0F85A81B0}"/>
              </a:ext>
            </a:extLst>
          </p:cNvPr>
          <p:cNvSpPr>
            <a:spLocks noGrp="1"/>
          </p:cNvSpPr>
          <p:nvPr>
            <p:ph type="title" hasCustomPrompt="1"/>
          </p:nvPr>
        </p:nvSpPr>
        <p:spPr>
          <a:xfrm>
            <a:off x="1025624" y="372856"/>
            <a:ext cx="10515600" cy="1009292"/>
          </a:xfrm>
        </p:spPr>
        <p:txBody>
          <a:bodyPr anchor="t">
            <a:noAutofit/>
          </a:bodyPr>
          <a:lstStyle>
            <a:lvl1pPr>
              <a:defRPr sz="4400">
                <a:solidFill>
                  <a:srgbClr val="00B0CA"/>
                </a:solidFill>
              </a:defRPr>
            </a:lvl1pPr>
          </a:lstStyle>
          <a:p>
            <a:r>
              <a:rPr lang="en-US"/>
              <a:t>Title</a:t>
            </a:r>
            <a:endParaRPr lang="fr-FR"/>
          </a:p>
        </p:txBody>
      </p:sp>
      <p:pic>
        <p:nvPicPr>
          <p:cNvPr id="15" name="Picture 4">
            <a:extLst>
              <a:ext uri="{FF2B5EF4-FFF2-40B4-BE49-F238E27FC236}">
                <a16:creationId xmlns:a16="http://schemas.microsoft.com/office/drawing/2014/main" id="{F6086CD8-7569-EBDF-AE07-CE93B565644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9013" r="-1"/>
          <a:stretch/>
        </p:blipFill>
        <p:spPr>
          <a:xfrm>
            <a:off x="9781162" y="80160"/>
            <a:ext cx="1783964" cy="972000"/>
          </a:xfrm>
          <a:prstGeom prst="rect">
            <a:avLst/>
          </a:prstGeom>
        </p:spPr>
      </p:pic>
    </p:spTree>
    <p:extLst>
      <p:ext uri="{BB962C8B-B14F-4D97-AF65-F5344CB8AC3E}">
        <p14:creationId xmlns:p14="http://schemas.microsoft.com/office/powerpoint/2010/main" val="20941266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ttom bar 1 column text">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6873F47F-D34D-44F8-A4C7-085914045DB2}"/>
              </a:ext>
            </a:extLst>
          </p:cNvPr>
          <p:cNvSpPr>
            <a:spLocks noGrp="1"/>
          </p:cNvSpPr>
          <p:nvPr>
            <p:ph type="dt" sz="half" idx="10"/>
          </p:nvPr>
        </p:nvSpPr>
        <p:spPr/>
        <p:txBody>
          <a:bodyPr/>
          <a:lstStyle/>
          <a:p>
            <a:fld id="{371E880D-16D1-4539-9948-C2240ACC59CA}" type="datetimeFigureOut">
              <a:rPr lang="fr-FR" smtClean="0"/>
              <a:t>26/01/2025</a:t>
            </a:fld>
            <a:endParaRPr lang="fr-FR"/>
          </a:p>
        </p:txBody>
      </p:sp>
      <p:sp>
        <p:nvSpPr>
          <p:cNvPr id="8" name="Footer Placeholder 7">
            <a:extLst>
              <a:ext uri="{FF2B5EF4-FFF2-40B4-BE49-F238E27FC236}">
                <a16:creationId xmlns:a16="http://schemas.microsoft.com/office/drawing/2014/main" id="{C7580783-FC5E-4A67-8104-4FB7A8D4AB8A}"/>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07B6090D-A3EB-4FDF-A21C-83AB4FDD39B0}"/>
              </a:ext>
            </a:extLst>
          </p:cNvPr>
          <p:cNvSpPr>
            <a:spLocks noGrp="1"/>
          </p:cNvSpPr>
          <p:nvPr>
            <p:ph type="sldNum" sz="quarter" idx="12"/>
          </p:nvPr>
        </p:nvSpPr>
        <p:spPr/>
        <p:txBody>
          <a:bodyPr/>
          <a:lstStyle/>
          <a:p>
            <a:fld id="{FA861154-064F-4AC5-84EA-549FDD985C1D}" type="slidenum">
              <a:rPr lang="fr-FR" smtClean="0"/>
              <a:t>‹#›</a:t>
            </a:fld>
            <a:endParaRPr lang="fr-FR"/>
          </a:p>
        </p:txBody>
      </p:sp>
      <p:pic>
        <p:nvPicPr>
          <p:cNvPr id="10" name="Picture 9">
            <a:extLst>
              <a:ext uri="{FF2B5EF4-FFF2-40B4-BE49-F238E27FC236}">
                <a16:creationId xmlns:a16="http://schemas.microsoft.com/office/drawing/2014/main" id="{3D0F3356-3FA1-4DEB-8E57-D4E7D5E627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5906"/>
            <a:ext cx="12192000" cy="692094"/>
          </a:xfrm>
          <a:prstGeom prst="rect">
            <a:avLst/>
          </a:prstGeom>
        </p:spPr>
      </p:pic>
      <p:sp>
        <p:nvSpPr>
          <p:cNvPr id="17" name="Content Placeholder 2">
            <a:extLst>
              <a:ext uri="{FF2B5EF4-FFF2-40B4-BE49-F238E27FC236}">
                <a16:creationId xmlns:a16="http://schemas.microsoft.com/office/drawing/2014/main" id="{28AC3570-27DB-4DE2-AF51-4C488E57DFD8}"/>
              </a:ext>
            </a:extLst>
          </p:cNvPr>
          <p:cNvSpPr>
            <a:spLocks noGrp="1"/>
          </p:cNvSpPr>
          <p:nvPr>
            <p:ph idx="1"/>
          </p:nvPr>
        </p:nvSpPr>
        <p:spPr>
          <a:xfrm>
            <a:off x="1025624" y="1789494"/>
            <a:ext cx="10515600" cy="392129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5" name="Picture 4" descr="Graphical user interface, text, application&#10;&#10;Description automatically generated">
            <a:extLst>
              <a:ext uri="{FF2B5EF4-FFF2-40B4-BE49-F238E27FC236}">
                <a16:creationId xmlns:a16="http://schemas.microsoft.com/office/drawing/2014/main" id="{97C967CF-52DD-C426-81E5-5EACF104094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134" t="18038" r="4056" b="80046"/>
          <a:stretch/>
        </p:blipFill>
        <p:spPr>
          <a:xfrm>
            <a:off x="916529" y="1127557"/>
            <a:ext cx="11069826" cy="131411"/>
          </a:xfrm>
          <a:prstGeom prst="rect">
            <a:avLst/>
          </a:prstGeom>
        </p:spPr>
      </p:pic>
      <p:sp>
        <p:nvSpPr>
          <p:cNvPr id="6" name="Title 1">
            <a:extLst>
              <a:ext uri="{FF2B5EF4-FFF2-40B4-BE49-F238E27FC236}">
                <a16:creationId xmlns:a16="http://schemas.microsoft.com/office/drawing/2014/main" id="{591B9295-C753-E501-0DE1-970730B7467C}"/>
              </a:ext>
            </a:extLst>
          </p:cNvPr>
          <p:cNvSpPr>
            <a:spLocks noGrp="1"/>
          </p:cNvSpPr>
          <p:nvPr>
            <p:ph type="title" hasCustomPrompt="1"/>
          </p:nvPr>
        </p:nvSpPr>
        <p:spPr>
          <a:xfrm>
            <a:off x="1025624" y="372856"/>
            <a:ext cx="10515600" cy="1009292"/>
          </a:xfrm>
        </p:spPr>
        <p:txBody>
          <a:bodyPr anchor="t">
            <a:noAutofit/>
          </a:bodyPr>
          <a:lstStyle>
            <a:lvl1pPr>
              <a:defRPr sz="4400">
                <a:solidFill>
                  <a:srgbClr val="00B0CA"/>
                </a:solidFill>
              </a:defRPr>
            </a:lvl1pPr>
          </a:lstStyle>
          <a:p>
            <a:r>
              <a:rPr lang="en-US"/>
              <a:t>Title</a:t>
            </a:r>
            <a:endParaRPr lang="fr-FR"/>
          </a:p>
        </p:txBody>
      </p:sp>
      <p:pic>
        <p:nvPicPr>
          <p:cNvPr id="12" name="Picture 4">
            <a:extLst>
              <a:ext uri="{FF2B5EF4-FFF2-40B4-BE49-F238E27FC236}">
                <a16:creationId xmlns:a16="http://schemas.microsoft.com/office/drawing/2014/main" id="{79232801-C811-253D-12D9-6846FA47631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9013" r="-1"/>
          <a:stretch/>
        </p:blipFill>
        <p:spPr>
          <a:xfrm>
            <a:off x="9781162" y="80160"/>
            <a:ext cx="1783964" cy="972000"/>
          </a:xfrm>
          <a:prstGeom prst="rect">
            <a:avLst/>
          </a:prstGeom>
        </p:spPr>
      </p:pic>
    </p:spTree>
    <p:extLst>
      <p:ext uri="{BB962C8B-B14F-4D97-AF65-F5344CB8AC3E}">
        <p14:creationId xmlns:p14="http://schemas.microsoft.com/office/powerpoint/2010/main" val="22791763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102A15-9DC6-4F18-A8CA-822A6ECB321F}"/>
              </a:ext>
            </a:extLst>
          </p:cNvPr>
          <p:cNvSpPr>
            <a:spLocks noGrp="1"/>
          </p:cNvSpPr>
          <p:nvPr>
            <p:ph sz="half" idx="1"/>
          </p:nvPr>
        </p:nvSpPr>
        <p:spPr>
          <a:xfrm>
            <a:off x="1049526" y="1801881"/>
            <a:ext cx="5181600" cy="413473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Content Placeholder 3">
            <a:extLst>
              <a:ext uri="{FF2B5EF4-FFF2-40B4-BE49-F238E27FC236}">
                <a16:creationId xmlns:a16="http://schemas.microsoft.com/office/drawing/2014/main" id="{D1B36924-1628-4793-A109-B217B6E4E9B8}"/>
              </a:ext>
            </a:extLst>
          </p:cNvPr>
          <p:cNvSpPr>
            <a:spLocks noGrp="1"/>
          </p:cNvSpPr>
          <p:nvPr>
            <p:ph sz="half" idx="2"/>
          </p:nvPr>
        </p:nvSpPr>
        <p:spPr>
          <a:xfrm>
            <a:off x="6383526" y="1801881"/>
            <a:ext cx="5181600" cy="413473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Date Placeholder 4">
            <a:extLst>
              <a:ext uri="{FF2B5EF4-FFF2-40B4-BE49-F238E27FC236}">
                <a16:creationId xmlns:a16="http://schemas.microsoft.com/office/drawing/2014/main" id="{C41B3672-26D8-4D46-B9DE-6B2D27E6AC94}"/>
              </a:ext>
            </a:extLst>
          </p:cNvPr>
          <p:cNvSpPr>
            <a:spLocks noGrp="1"/>
          </p:cNvSpPr>
          <p:nvPr>
            <p:ph type="dt" sz="half" idx="10"/>
          </p:nvPr>
        </p:nvSpPr>
        <p:spPr/>
        <p:txBody>
          <a:bodyPr/>
          <a:lstStyle/>
          <a:p>
            <a:fld id="{371E880D-16D1-4539-9948-C2240ACC59CA}" type="datetimeFigureOut">
              <a:rPr lang="fr-FR" smtClean="0"/>
              <a:t>26/01/2025</a:t>
            </a:fld>
            <a:endParaRPr lang="fr-FR"/>
          </a:p>
        </p:txBody>
      </p:sp>
      <p:sp>
        <p:nvSpPr>
          <p:cNvPr id="6" name="Footer Placeholder 5">
            <a:extLst>
              <a:ext uri="{FF2B5EF4-FFF2-40B4-BE49-F238E27FC236}">
                <a16:creationId xmlns:a16="http://schemas.microsoft.com/office/drawing/2014/main" id="{78D59EA9-83A3-477E-9E11-11C501E32706}"/>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4F8C123-B7F5-4FD2-9435-71E4F724DFE5}"/>
              </a:ext>
            </a:extLst>
          </p:cNvPr>
          <p:cNvSpPr>
            <a:spLocks noGrp="1"/>
          </p:cNvSpPr>
          <p:nvPr>
            <p:ph type="sldNum" sz="quarter" idx="12"/>
          </p:nvPr>
        </p:nvSpPr>
        <p:spPr/>
        <p:txBody>
          <a:bodyPr/>
          <a:lstStyle/>
          <a:p>
            <a:fld id="{FA861154-064F-4AC5-84EA-549FDD985C1D}" type="slidenum">
              <a:rPr lang="fr-FR" smtClean="0"/>
              <a:t>‹#›</a:t>
            </a:fld>
            <a:endParaRPr lang="fr-FR"/>
          </a:p>
        </p:txBody>
      </p:sp>
      <p:sp>
        <p:nvSpPr>
          <p:cNvPr id="15" name="Title 1">
            <a:extLst>
              <a:ext uri="{FF2B5EF4-FFF2-40B4-BE49-F238E27FC236}">
                <a16:creationId xmlns:a16="http://schemas.microsoft.com/office/drawing/2014/main" id="{6008A5D2-D9D8-987B-E3D9-B66316B5AA17}"/>
              </a:ext>
            </a:extLst>
          </p:cNvPr>
          <p:cNvSpPr>
            <a:spLocks noGrp="1"/>
          </p:cNvSpPr>
          <p:nvPr>
            <p:ph type="title" hasCustomPrompt="1"/>
          </p:nvPr>
        </p:nvSpPr>
        <p:spPr>
          <a:xfrm>
            <a:off x="1025624" y="372856"/>
            <a:ext cx="10515600" cy="1009292"/>
          </a:xfrm>
        </p:spPr>
        <p:txBody>
          <a:bodyPr anchor="t">
            <a:noAutofit/>
          </a:bodyPr>
          <a:lstStyle>
            <a:lvl1pPr>
              <a:defRPr sz="4400">
                <a:solidFill>
                  <a:srgbClr val="00B0CA"/>
                </a:solidFill>
              </a:defRPr>
            </a:lvl1pPr>
          </a:lstStyle>
          <a:p>
            <a:r>
              <a:rPr lang="en-US"/>
              <a:t>Title</a:t>
            </a:r>
            <a:endParaRPr lang="fr-FR"/>
          </a:p>
        </p:txBody>
      </p:sp>
      <p:pic>
        <p:nvPicPr>
          <p:cNvPr id="16" name="Picture 4">
            <a:extLst>
              <a:ext uri="{FF2B5EF4-FFF2-40B4-BE49-F238E27FC236}">
                <a16:creationId xmlns:a16="http://schemas.microsoft.com/office/drawing/2014/main" id="{9F086F6D-1869-06EA-C5D3-A51C336F809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9013" r="-1"/>
          <a:stretch/>
        </p:blipFill>
        <p:spPr>
          <a:xfrm>
            <a:off x="9781162" y="80160"/>
            <a:ext cx="1783964" cy="972000"/>
          </a:xfrm>
          <a:prstGeom prst="rect">
            <a:avLst/>
          </a:prstGeom>
        </p:spPr>
      </p:pic>
    </p:spTree>
    <p:extLst>
      <p:ext uri="{BB962C8B-B14F-4D97-AF65-F5344CB8AC3E}">
        <p14:creationId xmlns:p14="http://schemas.microsoft.com/office/powerpoint/2010/main" val="31727294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4AC94549-5071-4DBF-B0E3-39806E449DDC}"/>
              </a:ext>
            </a:extLst>
          </p:cNvPr>
          <p:cNvSpPr>
            <a:spLocks noGrp="1"/>
          </p:cNvSpPr>
          <p:nvPr>
            <p:ph sz="half" idx="1"/>
          </p:nvPr>
        </p:nvSpPr>
        <p:spPr>
          <a:xfrm>
            <a:off x="1097738" y="1592510"/>
            <a:ext cx="3291578" cy="4134736"/>
          </a:xfrm>
        </p:spPr>
        <p:txBody>
          <a:bodyPr/>
          <a:lstStyle>
            <a:lvl1pPr>
              <a:defRPr sz="2400"/>
            </a:lvl1pPr>
            <a:lvl2pPr>
              <a:defRPr sz="2000"/>
            </a:lvl2pPr>
            <a:lvl3pPr>
              <a:defRPr sz="1800"/>
            </a:lvl3pPr>
            <a:lvl4pPr>
              <a:defRPr sz="1600"/>
            </a:lvl4pPr>
            <a:lvl5pP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Content Placeholder 3">
            <a:extLst>
              <a:ext uri="{FF2B5EF4-FFF2-40B4-BE49-F238E27FC236}">
                <a16:creationId xmlns:a16="http://schemas.microsoft.com/office/drawing/2014/main" id="{AB69AF1D-5AE6-496F-9BC9-B625966CEA29}"/>
              </a:ext>
            </a:extLst>
          </p:cNvPr>
          <p:cNvSpPr>
            <a:spLocks noGrp="1"/>
          </p:cNvSpPr>
          <p:nvPr>
            <p:ph sz="half" idx="2"/>
          </p:nvPr>
        </p:nvSpPr>
        <p:spPr>
          <a:xfrm>
            <a:off x="4625569" y="1600171"/>
            <a:ext cx="3291578" cy="4134736"/>
          </a:xfrm>
        </p:spPr>
        <p:txBody>
          <a:bodyPr/>
          <a:lstStyle>
            <a:lvl1pPr>
              <a:defRPr sz="2400"/>
            </a:lvl1pPr>
            <a:lvl2pPr>
              <a:defRPr sz="2000"/>
            </a:lvl2pPr>
            <a:lvl3pPr>
              <a:defRPr sz="1800"/>
            </a:lvl3pPr>
            <a:lvl4pPr>
              <a:defRPr sz="1600"/>
            </a:lvl4pPr>
            <a:lvl5pP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Date Placeholder 4">
            <a:extLst>
              <a:ext uri="{FF2B5EF4-FFF2-40B4-BE49-F238E27FC236}">
                <a16:creationId xmlns:a16="http://schemas.microsoft.com/office/drawing/2014/main" id="{80CBA766-0D8C-49E1-A44D-66671B545693}"/>
              </a:ext>
            </a:extLst>
          </p:cNvPr>
          <p:cNvSpPr txBox="1">
            <a:spLocks/>
          </p:cNvSpPr>
          <p:nvPr userDrawn="1"/>
        </p:nvSpPr>
        <p:spPr>
          <a:xfrm>
            <a:off x="838200" y="6356350"/>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1E880D-16D1-4539-9948-C2240ACC59CA}" type="datetimeFigureOut">
              <a:rPr lang="fr-FR" smtClean="0"/>
              <a:pPr/>
              <a:t>26/01/2025</a:t>
            </a:fld>
            <a:endParaRPr lang="fr-FR"/>
          </a:p>
        </p:txBody>
      </p:sp>
      <p:sp>
        <p:nvSpPr>
          <p:cNvPr id="11" name="Slide Number Placeholder 6">
            <a:extLst>
              <a:ext uri="{FF2B5EF4-FFF2-40B4-BE49-F238E27FC236}">
                <a16:creationId xmlns:a16="http://schemas.microsoft.com/office/drawing/2014/main" id="{5247DC72-BEB6-409B-8BDD-1A1131638554}"/>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861154-064F-4AC5-84EA-549FDD985C1D}" type="slidenum">
              <a:rPr lang="fr-FR" smtClean="0"/>
              <a:pPr/>
              <a:t>‹#›</a:t>
            </a:fld>
            <a:endParaRPr lang="fr-FR"/>
          </a:p>
        </p:txBody>
      </p:sp>
      <p:sp>
        <p:nvSpPr>
          <p:cNvPr id="3" name="Date Placeholder 2">
            <a:extLst>
              <a:ext uri="{FF2B5EF4-FFF2-40B4-BE49-F238E27FC236}">
                <a16:creationId xmlns:a16="http://schemas.microsoft.com/office/drawing/2014/main" id="{9EFDA17A-0E28-4795-BD73-A8EFAD0C373D}"/>
              </a:ext>
            </a:extLst>
          </p:cNvPr>
          <p:cNvSpPr>
            <a:spLocks noGrp="1"/>
          </p:cNvSpPr>
          <p:nvPr>
            <p:ph type="dt" sz="half" idx="10"/>
          </p:nvPr>
        </p:nvSpPr>
        <p:spPr/>
        <p:txBody>
          <a:bodyPr/>
          <a:lstStyle/>
          <a:p>
            <a:fld id="{371E880D-16D1-4539-9948-C2240ACC59CA}" type="datetimeFigureOut">
              <a:rPr lang="fr-FR" smtClean="0"/>
              <a:t>26/01/2025</a:t>
            </a:fld>
            <a:endParaRPr lang="fr-FR"/>
          </a:p>
        </p:txBody>
      </p:sp>
      <p:sp>
        <p:nvSpPr>
          <p:cNvPr id="4" name="Footer Placeholder 3">
            <a:extLst>
              <a:ext uri="{FF2B5EF4-FFF2-40B4-BE49-F238E27FC236}">
                <a16:creationId xmlns:a16="http://schemas.microsoft.com/office/drawing/2014/main" id="{1891DDBC-065E-4D49-8735-94AFFE05481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624239D6-49DF-40DF-A7AC-008B9C5A538B}"/>
              </a:ext>
            </a:extLst>
          </p:cNvPr>
          <p:cNvSpPr>
            <a:spLocks noGrp="1"/>
          </p:cNvSpPr>
          <p:nvPr>
            <p:ph type="sldNum" sz="quarter" idx="12"/>
          </p:nvPr>
        </p:nvSpPr>
        <p:spPr/>
        <p:txBody>
          <a:bodyPr/>
          <a:lstStyle/>
          <a:p>
            <a:fld id="{FA861154-064F-4AC5-84EA-549FDD985C1D}" type="slidenum">
              <a:rPr lang="fr-FR" smtClean="0"/>
              <a:t>‹#›</a:t>
            </a:fld>
            <a:endParaRPr lang="fr-FR"/>
          </a:p>
        </p:txBody>
      </p:sp>
      <p:sp>
        <p:nvSpPr>
          <p:cNvPr id="13" name="Content Placeholder 3">
            <a:extLst>
              <a:ext uri="{FF2B5EF4-FFF2-40B4-BE49-F238E27FC236}">
                <a16:creationId xmlns:a16="http://schemas.microsoft.com/office/drawing/2014/main" id="{2A83EFD6-87FF-4AB7-8A5B-3BB13A6B5E2A}"/>
              </a:ext>
            </a:extLst>
          </p:cNvPr>
          <p:cNvSpPr>
            <a:spLocks noGrp="1"/>
          </p:cNvSpPr>
          <p:nvPr>
            <p:ph sz="half" idx="13"/>
          </p:nvPr>
        </p:nvSpPr>
        <p:spPr>
          <a:xfrm>
            <a:off x="8153400" y="1600171"/>
            <a:ext cx="3291578" cy="4134736"/>
          </a:xfrm>
        </p:spPr>
        <p:txBody>
          <a:bodyPr/>
          <a:lstStyle>
            <a:lvl1pPr>
              <a:defRPr sz="2400"/>
            </a:lvl1pPr>
            <a:lvl2pPr>
              <a:defRPr sz="2000"/>
            </a:lvl2pPr>
            <a:lvl3pPr>
              <a:defRPr sz="1800"/>
            </a:lvl3pPr>
            <a:lvl4pPr>
              <a:defRPr sz="1600"/>
            </a:lvl4pPr>
            <a:lvl5pP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Title 1">
            <a:extLst>
              <a:ext uri="{FF2B5EF4-FFF2-40B4-BE49-F238E27FC236}">
                <a16:creationId xmlns:a16="http://schemas.microsoft.com/office/drawing/2014/main" id="{85D7CF17-D637-6F4A-F9C5-B868228036ED}"/>
              </a:ext>
            </a:extLst>
          </p:cNvPr>
          <p:cNvSpPr txBox="1">
            <a:spLocks/>
          </p:cNvSpPr>
          <p:nvPr userDrawn="1"/>
        </p:nvSpPr>
        <p:spPr>
          <a:xfrm>
            <a:off x="1025624" y="372856"/>
            <a:ext cx="10515600" cy="10092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rgbClr val="00B0CA"/>
                </a:solidFill>
                <a:latin typeface="+mj-lt"/>
                <a:ea typeface="+mj-ea"/>
                <a:cs typeface="+mj-cs"/>
              </a:defRPr>
            </a:lvl1pPr>
          </a:lstStyle>
          <a:p>
            <a:r>
              <a:rPr lang="en-US"/>
              <a:t>Title</a:t>
            </a:r>
            <a:endParaRPr lang="fr-FR"/>
          </a:p>
        </p:txBody>
      </p:sp>
      <p:pic>
        <p:nvPicPr>
          <p:cNvPr id="16" name="Picture 4">
            <a:extLst>
              <a:ext uri="{FF2B5EF4-FFF2-40B4-BE49-F238E27FC236}">
                <a16:creationId xmlns:a16="http://schemas.microsoft.com/office/drawing/2014/main" id="{ED7F7A6C-FDB7-FF7B-464B-09315DC9CB4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9013" r="-1"/>
          <a:stretch/>
        </p:blipFill>
        <p:spPr>
          <a:xfrm>
            <a:off x="9781162" y="80160"/>
            <a:ext cx="1783964" cy="972000"/>
          </a:xfrm>
          <a:prstGeom prst="rect">
            <a:avLst/>
          </a:prstGeom>
        </p:spPr>
      </p:pic>
    </p:spTree>
    <p:extLst>
      <p:ext uri="{BB962C8B-B14F-4D97-AF65-F5344CB8AC3E}">
        <p14:creationId xmlns:p14="http://schemas.microsoft.com/office/powerpoint/2010/main" val="20450066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ivider Chap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D3B5-5147-4C75-982C-4343F9374701}"/>
              </a:ext>
            </a:extLst>
          </p:cNvPr>
          <p:cNvSpPr>
            <a:spLocks noGrp="1"/>
          </p:cNvSpPr>
          <p:nvPr>
            <p:ph type="title" hasCustomPrompt="1"/>
          </p:nvPr>
        </p:nvSpPr>
        <p:spPr>
          <a:xfrm>
            <a:off x="831850" y="1709738"/>
            <a:ext cx="10515600" cy="2852737"/>
          </a:xfrm>
        </p:spPr>
        <p:txBody>
          <a:bodyPr anchor="b">
            <a:normAutofit/>
          </a:bodyPr>
          <a:lstStyle>
            <a:lvl1pPr>
              <a:defRPr sz="4400"/>
            </a:lvl1pPr>
          </a:lstStyle>
          <a:p>
            <a:r>
              <a:rPr lang="en-US"/>
              <a:t>Divider Chapter Slide</a:t>
            </a:r>
            <a:endParaRPr lang="fr-FR"/>
          </a:p>
        </p:txBody>
      </p:sp>
      <p:sp>
        <p:nvSpPr>
          <p:cNvPr id="3" name="Text Placeholder 2">
            <a:extLst>
              <a:ext uri="{FF2B5EF4-FFF2-40B4-BE49-F238E27FC236}">
                <a16:creationId xmlns:a16="http://schemas.microsoft.com/office/drawing/2014/main" id="{9F0C5762-9132-4ACE-8BCC-7261A3C05068}"/>
              </a:ext>
            </a:extLst>
          </p:cNvPr>
          <p:cNvSpPr>
            <a:spLocks noGrp="1"/>
          </p:cNvSpPr>
          <p:nvPr>
            <p:ph type="body" idx="1"/>
          </p:nvPr>
        </p:nvSpPr>
        <p:spPr>
          <a:xfrm>
            <a:off x="831850" y="4589463"/>
            <a:ext cx="10515600" cy="1500187"/>
          </a:xfrm>
        </p:spPr>
        <p:txBody>
          <a:bodyPr/>
          <a:lstStyle>
            <a:lvl1pPr marL="0" indent="0">
              <a:buNone/>
              <a:defRPr sz="2400">
                <a:solidFill>
                  <a:srgbClr val="0046A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a:extLst>
              <a:ext uri="{FF2B5EF4-FFF2-40B4-BE49-F238E27FC236}">
                <a16:creationId xmlns:a16="http://schemas.microsoft.com/office/drawing/2014/main" id="{D87A38CB-A948-465D-80D8-92EA3137C8D2}"/>
              </a:ext>
            </a:extLst>
          </p:cNvPr>
          <p:cNvSpPr>
            <a:spLocks noGrp="1"/>
          </p:cNvSpPr>
          <p:nvPr>
            <p:ph type="dt" sz="half" idx="10"/>
          </p:nvPr>
        </p:nvSpPr>
        <p:spPr/>
        <p:txBody>
          <a:bodyPr/>
          <a:lstStyle/>
          <a:p>
            <a:fld id="{371E880D-16D1-4539-9948-C2240ACC59CA}" type="datetimeFigureOut">
              <a:rPr lang="fr-FR" smtClean="0"/>
              <a:t>26/01/2025</a:t>
            </a:fld>
            <a:endParaRPr lang="fr-FR"/>
          </a:p>
        </p:txBody>
      </p:sp>
      <p:sp>
        <p:nvSpPr>
          <p:cNvPr id="5" name="Footer Placeholder 4">
            <a:extLst>
              <a:ext uri="{FF2B5EF4-FFF2-40B4-BE49-F238E27FC236}">
                <a16:creationId xmlns:a16="http://schemas.microsoft.com/office/drawing/2014/main" id="{B54BAB24-1757-4627-856C-81AC996DCE0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BF7060-A99B-410E-B6C2-BDD91AFBA607}"/>
              </a:ext>
            </a:extLst>
          </p:cNvPr>
          <p:cNvSpPr>
            <a:spLocks noGrp="1"/>
          </p:cNvSpPr>
          <p:nvPr>
            <p:ph type="sldNum" sz="quarter" idx="12"/>
          </p:nvPr>
        </p:nvSpPr>
        <p:spPr/>
        <p:txBody>
          <a:bodyPr/>
          <a:lstStyle/>
          <a:p>
            <a:fld id="{FA861154-064F-4AC5-84EA-549FDD985C1D}" type="slidenum">
              <a:rPr lang="fr-FR" smtClean="0"/>
              <a:t>‹#›</a:t>
            </a:fld>
            <a:endParaRPr lang="fr-FR"/>
          </a:p>
        </p:txBody>
      </p:sp>
      <p:pic>
        <p:nvPicPr>
          <p:cNvPr id="8" name="Picture 7" descr="Graphical user interface, text, application&#10;&#10;Description automatically generated">
            <a:extLst>
              <a:ext uri="{FF2B5EF4-FFF2-40B4-BE49-F238E27FC236}">
                <a16:creationId xmlns:a16="http://schemas.microsoft.com/office/drawing/2014/main" id="{97254DA3-BF0D-4FCF-BF4A-C8C9621AE8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134" t="18038" r="4056" b="80046"/>
          <a:stretch/>
        </p:blipFill>
        <p:spPr>
          <a:xfrm>
            <a:off x="626875" y="1237014"/>
            <a:ext cx="11069826" cy="131411"/>
          </a:xfrm>
          <a:prstGeom prst="rect">
            <a:avLst/>
          </a:prstGeom>
        </p:spPr>
      </p:pic>
      <p:pic>
        <p:nvPicPr>
          <p:cNvPr id="9" name="Picture 8" descr="Graphical user interface&#10;&#10;Description automatically generated with low confidence">
            <a:extLst>
              <a:ext uri="{FF2B5EF4-FFF2-40B4-BE49-F238E27FC236}">
                <a16:creationId xmlns:a16="http://schemas.microsoft.com/office/drawing/2014/main" id="{90E9DF43-318F-41D9-8DC9-04DEED7ACA8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94993"/>
          <a:stretch/>
        </p:blipFill>
        <p:spPr>
          <a:xfrm>
            <a:off x="1" y="0"/>
            <a:ext cx="588854" cy="6858000"/>
          </a:xfrm>
          <a:prstGeom prst="rect">
            <a:avLst/>
          </a:prstGeom>
        </p:spPr>
      </p:pic>
      <p:pic>
        <p:nvPicPr>
          <p:cNvPr id="10" name="Picture 4">
            <a:extLst>
              <a:ext uri="{FF2B5EF4-FFF2-40B4-BE49-F238E27FC236}">
                <a16:creationId xmlns:a16="http://schemas.microsoft.com/office/drawing/2014/main" id="{0AE8A7F8-A329-CD60-1160-45B9C9132F5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9013" r="-1"/>
          <a:stretch/>
        </p:blipFill>
        <p:spPr>
          <a:xfrm>
            <a:off x="9781162" y="80160"/>
            <a:ext cx="1783964" cy="972000"/>
          </a:xfrm>
          <a:prstGeom prst="rect">
            <a:avLst/>
          </a:prstGeom>
        </p:spPr>
      </p:pic>
    </p:spTree>
    <p:extLst>
      <p:ext uri="{BB962C8B-B14F-4D97-AF65-F5344CB8AC3E}">
        <p14:creationId xmlns:p14="http://schemas.microsoft.com/office/powerpoint/2010/main" val="15482018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certificates etc">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11D53162-33EF-4CED-99DB-E85F0CB5BB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 y="-9564"/>
            <a:ext cx="12190095" cy="6858000"/>
          </a:xfrm>
          <a:prstGeom prst="rect">
            <a:avLst/>
          </a:prstGeom>
        </p:spPr>
      </p:pic>
      <p:sp>
        <p:nvSpPr>
          <p:cNvPr id="8" name="Content Placeholder 2">
            <a:extLst>
              <a:ext uri="{FF2B5EF4-FFF2-40B4-BE49-F238E27FC236}">
                <a16:creationId xmlns:a16="http://schemas.microsoft.com/office/drawing/2014/main" id="{C4669462-A299-40A0-81EC-EF072D29E893}"/>
              </a:ext>
            </a:extLst>
          </p:cNvPr>
          <p:cNvSpPr>
            <a:spLocks noGrp="1"/>
          </p:cNvSpPr>
          <p:nvPr>
            <p:ph idx="1"/>
          </p:nvPr>
        </p:nvSpPr>
        <p:spPr>
          <a:xfrm>
            <a:off x="1025624" y="1860164"/>
            <a:ext cx="10515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 name="Title 1">
            <a:extLst>
              <a:ext uri="{FF2B5EF4-FFF2-40B4-BE49-F238E27FC236}">
                <a16:creationId xmlns:a16="http://schemas.microsoft.com/office/drawing/2014/main" id="{74D5D13C-BD49-9C79-9B97-1396072B46BC}"/>
              </a:ext>
            </a:extLst>
          </p:cNvPr>
          <p:cNvSpPr>
            <a:spLocks noGrp="1"/>
          </p:cNvSpPr>
          <p:nvPr>
            <p:ph type="title" hasCustomPrompt="1"/>
          </p:nvPr>
        </p:nvSpPr>
        <p:spPr>
          <a:xfrm>
            <a:off x="1025624" y="554600"/>
            <a:ext cx="10515600" cy="1009292"/>
          </a:xfrm>
        </p:spPr>
        <p:txBody>
          <a:bodyPr anchor="t">
            <a:noAutofit/>
          </a:bodyPr>
          <a:lstStyle>
            <a:lvl1pPr>
              <a:defRPr sz="4400">
                <a:solidFill>
                  <a:srgbClr val="00B0CA"/>
                </a:solidFill>
              </a:defRPr>
            </a:lvl1pPr>
          </a:lstStyle>
          <a:p>
            <a:r>
              <a:rPr lang="en-US"/>
              <a:t>Title</a:t>
            </a:r>
            <a:endParaRPr lang="fr-FR"/>
          </a:p>
        </p:txBody>
      </p:sp>
      <p:pic>
        <p:nvPicPr>
          <p:cNvPr id="4" name="Picture 4">
            <a:extLst>
              <a:ext uri="{FF2B5EF4-FFF2-40B4-BE49-F238E27FC236}">
                <a16:creationId xmlns:a16="http://schemas.microsoft.com/office/drawing/2014/main" id="{B0C528C1-3695-4BCB-8100-2CA12785823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9013" r="-1"/>
          <a:stretch/>
        </p:blipFill>
        <p:spPr>
          <a:xfrm>
            <a:off x="9781162" y="313024"/>
            <a:ext cx="1783964" cy="972000"/>
          </a:xfrm>
          <a:prstGeom prst="rect">
            <a:avLst/>
          </a:prstGeom>
        </p:spPr>
      </p:pic>
    </p:spTree>
    <p:extLst>
      <p:ext uri="{BB962C8B-B14F-4D97-AF65-F5344CB8AC3E}">
        <p14:creationId xmlns:p14="http://schemas.microsoft.com/office/powerpoint/2010/main" val="32222817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boxe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00C6B7-69E3-4CA4-A6B4-C868D0CB7DBC}"/>
              </a:ext>
            </a:extLst>
          </p:cNvPr>
          <p:cNvSpPr/>
          <p:nvPr userDrawn="1"/>
        </p:nvSpPr>
        <p:spPr>
          <a:xfrm>
            <a:off x="836611" y="457200"/>
            <a:ext cx="3935413" cy="5403850"/>
          </a:xfrm>
          <a:prstGeom prst="rect">
            <a:avLst/>
          </a:prstGeom>
          <a:solidFill>
            <a:srgbClr val="DE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background pattern&#10;&#10;Description automatically generated">
            <a:extLst>
              <a:ext uri="{FF2B5EF4-FFF2-40B4-BE49-F238E27FC236}">
                <a16:creationId xmlns:a16="http://schemas.microsoft.com/office/drawing/2014/main" id="{5845D4C9-5249-4694-9B85-C5361D6CB174}"/>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4436" r="25097" b="17760"/>
          <a:stretch/>
        </p:blipFill>
        <p:spPr>
          <a:xfrm>
            <a:off x="874911" y="1257300"/>
            <a:ext cx="3935413" cy="4603750"/>
          </a:xfrm>
          <a:prstGeom prst="rect">
            <a:avLst/>
          </a:prstGeom>
        </p:spPr>
      </p:pic>
      <p:sp>
        <p:nvSpPr>
          <p:cNvPr id="2" name="Title 1">
            <a:extLst>
              <a:ext uri="{FF2B5EF4-FFF2-40B4-BE49-F238E27FC236}">
                <a16:creationId xmlns:a16="http://schemas.microsoft.com/office/drawing/2014/main" id="{C90AA1D0-8E90-44C4-9562-41C22EE9F3E4}"/>
              </a:ext>
            </a:extLst>
          </p:cNvPr>
          <p:cNvSpPr>
            <a:spLocks noGrp="1"/>
          </p:cNvSpPr>
          <p:nvPr>
            <p:ph type="title"/>
          </p:nvPr>
        </p:nvSpPr>
        <p:spPr>
          <a:xfrm>
            <a:off x="839788" y="457200"/>
            <a:ext cx="3932237" cy="1600200"/>
          </a:xfrm>
        </p:spPr>
        <p:txBody>
          <a:bodyPr anchor="b"/>
          <a:lstStyle>
            <a:lvl1pPr>
              <a:defRPr sz="3200">
                <a:solidFill>
                  <a:srgbClr val="00B0CA"/>
                </a:solidFill>
              </a:defRPr>
            </a:lvl1pPr>
          </a:lstStyle>
          <a:p>
            <a:r>
              <a:rPr lang="fr-FR"/>
              <a:t>Modifiez le style du titre</a:t>
            </a:r>
          </a:p>
        </p:txBody>
      </p:sp>
      <p:sp>
        <p:nvSpPr>
          <p:cNvPr id="3" name="Content Placeholder 2">
            <a:extLst>
              <a:ext uri="{FF2B5EF4-FFF2-40B4-BE49-F238E27FC236}">
                <a16:creationId xmlns:a16="http://schemas.microsoft.com/office/drawing/2014/main" id="{0281141B-7A45-42CD-9FA0-FA3F57FC21AE}"/>
              </a:ext>
            </a:extLst>
          </p:cNvPr>
          <p:cNvSpPr>
            <a:spLocks noGrp="1"/>
          </p:cNvSpPr>
          <p:nvPr>
            <p:ph idx="1"/>
          </p:nvPr>
        </p:nvSpPr>
        <p:spPr>
          <a:xfrm>
            <a:off x="5183188" y="1296000"/>
            <a:ext cx="6172200" cy="45650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Text Placeholder 3">
            <a:extLst>
              <a:ext uri="{FF2B5EF4-FFF2-40B4-BE49-F238E27FC236}">
                <a16:creationId xmlns:a16="http://schemas.microsoft.com/office/drawing/2014/main" id="{5A69E0FD-1890-46F8-8BC3-E9516C5E2B98}"/>
              </a:ext>
            </a:extLst>
          </p:cNvPr>
          <p:cNvSpPr>
            <a:spLocks noGrp="1"/>
          </p:cNvSpPr>
          <p:nvPr>
            <p:ph type="body" sz="half" idx="2"/>
          </p:nvPr>
        </p:nvSpPr>
        <p:spPr>
          <a:xfrm>
            <a:off x="839788" y="2057400"/>
            <a:ext cx="3932237" cy="3811588"/>
          </a:xfrm>
        </p:spPr>
        <p:txBody>
          <a:bodyPr/>
          <a:lstStyle>
            <a:lvl1pPr marL="0" indent="0">
              <a:buNone/>
              <a:defRPr sz="1600">
                <a:solidFill>
                  <a:srgbClr val="0046A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75DD326A-A223-4A66-8461-449419D236EE}"/>
              </a:ext>
            </a:extLst>
          </p:cNvPr>
          <p:cNvSpPr>
            <a:spLocks noGrp="1"/>
          </p:cNvSpPr>
          <p:nvPr>
            <p:ph type="dt" sz="half" idx="10"/>
          </p:nvPr>
        </p:nvSpPr>
        <p:spPr/>
        <p:txBody>
          <a:bodyPr/>
          <a:lstStyle/>
          <a:p>
            <a:fld id="{371E880D-16D1-4539-9948-C2240ACC59CA}" type="datetimeFigureOut">
              <a:rPr lang="fr-FR" smtClean="0"/>
              <a:t>26/01/2025</a:t>
            </a:fld>
            <a:endParaRPr lang="fr-FR"/>
          </a:p>
        </p:txBody>
      </p:sp>
      <p:sp>
        <p:nvSpPr>
          <p:cNvPr id="6" name="Footer Placeholder 5">
            <a:extLst>
              <a:ext uri="{FF2B5EF4-FFF2-40B4-BE49-F238E27FC236}">
                <a16:creationId xmlns:a16="http://schemas.microsoft.com/office/drawing/2014/main" id="{F55282F8-F662-4779-8227-5303B31DC656}"/>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053B61E-AAF7-4610-9B1C-353FB2AD5762}"/>
              </a:ext>
            </a:extLst>
          </p:cNvPr>
          <p:cNvSpPr>
            <a:spLocks noGrp="1"/>
          </p:cNvSpPr>
          <p:nvPr>
            <p:ph type="sldNum" sz="quarter" idx="12"/>
          </p:nvPr>
        </p:nvSpPr>
        <p:spPr/>
        <p:txBody>
          <a:bodyPr/>
          <a:lstStyle/>
          <a:p>
            <a:fld id="{FA861154-064F-4AC5-84EA-549FDD985C1D}" type="slidenum">
              <a:rPr lang="fr-FR" smtClean="0"/>
              <a:t>‹#›</a:t>
            </a:fld>
            <a:endParaRPr lang="fr-FR"/>
          </a:p>
        </p:txBody>
      </p:sp>
      <p:pic>
        <p:nvPicPr>
          <p:cNvPr id="9" name="Picture 8" descr="Graphical user interface&#10;&#10;Description automatically generated with low confidence">
            <a:extLst>
              <a:ext uri="{FF2B5EF4-FFF2-40B4-BE49-F238E27FC236}">
                <a16:creationId xmlns:a16="http://schemas.microsoft.com/office/drawing/2014/main" id="{05C6FF66-E984-4E86-BEB9-13DCCC338BD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94993"/>
          <a:stretch/>
        </p:blipFill>
        <p:spPr>
          <a:xfrm>
            <a:off x="1" y="0"/>
            <a:ext cx="588854" cy="6858000"/>
          </a:xfrm>
          <a:prstGeom prst="rect">
            <a:avLst/>
          </a:prstGeom>
        </p:spPr>
      </p:pic>
      <p:pic>
        <p:nvPicPr>
          <p:cNvPr id="10" name="Picture 4">
            <a:extLst>
              <a:ext uri="{FF2B5EF4-FFF2-40B4-BE49-F238E27FC236}">
                <a16:creationId xmlns:a16="http://schemas.microsoft.com/office/drawing/2014/main" id="{D23D1AAF-D0ED-CC64-94F5-6391631E008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9013" r="-1"/>
          <a:stretch/>
        </p:blipFill>
        <p:spPr>
          <a:xfrm>
            <a:off x="9781162" y="80160"/>
            <a:ext cx="1783964" cy="972000"/>
          </a:xfrm>
          <a:prstGeom prst="rect">
            <a:avLst/>
          </a:prstGeom>
        </p:spPr>
      </p:pic>
    </p:spTree>
    <p:extLst>
      <p:ext uri="{BB962C8B-B14F-4D97-AF65-F5344CB8AC3E}">
        <p14:creationId xmlns:p14="http://schemas.microsoft.com/office/powerpoint/2010/main" val="27168974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r blue bottom text left pictur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700C6-B419-416F-AF08-BBBA19493AB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Picture Placeholder 2">
            <a:extLst>
              <a:ext uri="{FF2B5EF4-FFF2-40B4-BE49-F238E27FC236}">
                <a16:creationId xmlns:a16="http://schemas.microsoft.com/office/drawing/2014/main" id="{2CAD13B6-6CFA-43ED-A013-5603EF1DBC2E}"/>
              </a:ext>
            </a:extLst>
          </p:cNvPr>
          <p:cNvSpPr>
            <a:spLocks noGrp="1"/>
          </p:cNvSpPr>
          <p:nvPr>
            <p:ph type="pic" idx="1"/>
          </p:nvPr>
        </p:nvSpPr>
        <p:spPr>
          <a:xfrm>
            <a:off x="5183188" y="1486444"/>
            <a:ext cx="6172200" cy="437460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Text Placeholder 3">
            <a:extLst>
              <a:ext uri="{FF2B5EF4-FFF2-40B4-BE49-F238E27FC236}">
                <a16:creationId xmlns:a16="http://schemas.microsoft.com/office/drawing/2014/main" id="{19F95694-4689-49CA-92F4-A8F884B73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8045D2E4-52AC-40C7-83DE-BB12D5C90407}"/>
              </a:ext>
            </a:extLst>
          </p:cNvPr>
          <p:cNvSpPr>
            <a:spLocks noGrp="1"/>
          </p:cNvSpPr>
          <p:nvPr>
            <p:ph type="dt" sz="half" idx="10"/>
          </p:nvPr>
        </p:nvSpPr>
        <p:spPr/>
        <p:txBody>
          <a:bodyPr/>
          <a:lstStyle/>
          <a:p>
            <a:fld id="{371E880D-16D1-4539-9948-C2240ACC59CA}" type="datetimeFigureOut">
              <a:rPr lang="fr-FR" smtClean="0"/>
              <a:t>26/01/2025</a:t>
            </a:fld>
            <a:endParaRPr lang="fr-FR"/>
          </a:p>
        </p:txBody>
      </p:sp>
      <p:sp>
        <p:nvSpPr>
          <p:cNvPr id="6" name="Footer Placeholder 5">
            <a:extLst>
              <a:ext uri="{FF2B5EF4-FFF2-40B4-BE49-F238E27FC236}">
                <a16:creationId xmlns:a16="http://schemas.microsoft.com/office/drawing/2014/main" id="{1B6A3491-E6B6-4519-8AF0-E260E39E6C83}"/>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FEA53F7C-FA6A-46C2-A91A-51000F762368}"/>
              </a:ext>
            </a:extLst>
          </p:cNvPr>
          <p:cNvSpPr>
            <a:spLocks noGrp="1"/>
          </p:cNvSpPr>
          <p:nvPr>
            <p:ph type="sldNum" sz="quarter" idx="12"/>
          </p:nvPr>
        </p:nvSpPr>
        <p:spPr/>
        <p:txBody>
          <a:bodyPr/>
          <a:lstStyle/>
          <a:p>
            <a:fld id="{FA861154-064F-4AC5-84EA-549FDD985C1D}" type="slidenum">
              <a:rPr lang="fr-FR" smtClean="0"/>
              <a:t>‹#›</a:t>
            </a:fld>
            <a:endParaRPr lang="fr-FR"/>
          </a:p>
        </p:txBody>
      </p:sp>
      <p:pic>
        <p:nvPicPr>
          <p:cNvPr id="9" name="Picture 8">
            <a:extLst>
              <a:ext uri="{FF2B5EF4-FFF2-40B4-BE49-F238E27FC236}">
                <a16:creationId xmlns:a16="http://schemas.microsoft.com/office/drawing/2014/main" id="{04A4F6D2-CD76-43F5-A681-3F113BDB5E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5906"/>
            <a:ext cx="12192000" cy="692094"/>
          </a:xfrm>
          <a:prstGeom prst="rect">
            <a:avLst/>
          </a:prstGeom>
        </p:spPr>
      </p:pic>
      <p:pic>
        <p:nvPicPr>
          <p:cNvPr id="10" name="Picture 4">
            <a:extLst>
              <a:ext uri="{FF2B5EF4-FFF2-40B4-BE49-F238E27FC236}">
                <a16:creationId xmlns:a16="http://schemas.microsoft.com/office/drawing/2014/main" id="{5DF056EE-9E5A-BC7E-9A2F-1B3E227F2B0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9013" r="-1"/>
          <a:stretch/>
        </p:blipFill>
        <p:spPr>
          <a:xfrm>
            <a:off x="9781162" y="80160"/>
            <a:ext cx="1783964" cy="972000"/>
          </a:xfrm>
          <a:prstGeom prst="rect">
            <a:avLst/>
          </a:prstGeom>
        </p:spPr>
      </p:pic>
    </p:spTree>
    <p:extLst>
      <p:ext uri="{BB962C8B-B14F-4D97-AF65-F5344CB8AC3E}">
        <p14:creationId xmlns:p14="http://schemas.microsoft.com/office/powerpoint/2010/main" val="34942862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319846-29D1-46FA-A4B4-F51045673F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Text Placeholder 2">
            <a:extLst>
              <a:ext uri="{FF2B5EF4-FFF2-40B4-BE49-F238E27FC236}">
                <a16:creationId xmlns:a16="http://schemas.microsoft.com/office/drawing/2014/main" id="{B9CA294C-9B27-49AE-9128-3696CDEB78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Date Placeholder 3">
            <a:extLst>
              <a:ext uri="{FF2B5EF4-FFF2-40B4-BE49-F238E27FC236}">
                <a16:creationId xmlns:a16="http://schemas.microsoft.com/office/drawing/2014/main" id="{081656F4-F81B-4402-9B07-9F7FD5977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E880D-16D1-4539-9948-C2240ACC59CA}" type="datetimeFigureOut">
              <a:rPr lang="fr-FR" smtClean="0"/>
              <a:t>26/01/2025</a:t>
            </a:fld>
            <a:endParaRPr lang="fr-FR"/>
          </a:p>
        </p:txBody>
      </p:sp>
      <p:sp>
        <p:nvSpPr>
          <p:cNvPr id="5" name="Footer Placeholder 4">
            <a:extLst>
              <a:ext uri="{FF2B5EF4-FFF2-40B4-BE49-F238E27FC236}">
                <a16:creationId xmlns:a16="http://schemas.microsoft.com/office/drawing/2014/main" id="{2E8CCE74-D5F7-4C92-B871-71638BD58A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1CC09639-0815-4873-A2C3-3182144E77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861154-064F-4AC5-84EA-549FDD985C1D}" type="slidenum">
              <a:rPr lang="fr-FR" smtClean="0"/>
              <a:t>‹#›</a:t>
            </a:fld>
            <a:endParaRPr lang="fr-FR"/>
          </a:p>
        </p:txBody>
      </p:sp>
    </p:spTree>
    <p:extLst>
      <p:ext uri="{BB962C8B-B14F-4D97-AF65-F5344CB8AC3E}">
        <p14:creationId xmlns:p14="http://schemas.microsoft.com/office/powerpoint/2010/main" val="361206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2" r:id="rId4"/>
    <p:sldLayoutId id="2147483661" r:id="rId5"/>
    <p:sldLayoutId id="2147483651" r:id="rId6"/>
    <p:sldLayoutId id="2147483654"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00B0CA"/>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46A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46A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46A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46A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46A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image" Target="../media/image9.emf"/><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2.png"/><Relationship Id="rId5" Type="http://schemas.openxmlformats.org/officeDocument/2006/relationships/image" Target="../media/image12.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1.emf"/><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gif"/><Relationship Id="rId3" Type="http://schemas.openxmlformats.org/officeDocument/2006/relationships/image" Target="../media/image10.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1.emf"/><Relationship Id="rId9" Type="http://schemas.openxmlformats.org/officeDocument/2006/relationships/image" Target="../media/image20.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gif"/><Relationship Id="rId3" Type="http://schemas.openxmlformats.org/officeDocument/2006/relationships/image" Target="../media/image10.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1.emf"/><Relationship Id="rId9" Type="http://schemas.openxmlformats.org/officeDocument/2006/relationships/image" Target="../media/image20.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10" Type="http://schemas.openxmlformats.org/officeDocument/2006/relationships/image" Target="../media/image33.png"/><Relationship Id="rId4" Type="http://schemas.openxmlformats.org/officeDocument/2006/relationships/image" Target="../media/image11.emf"/><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hyperlink" Target="https://sis-cc.gitlab.io/dotstatsuite-documentation/using-api/" TargetMode="External"/><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35.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emf"/><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hyperlink" Target="https://sis-cc.gitlab.io/dotstatsuite-documentation/using-de/" TargetMode="External"/><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emf"/><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37.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emf"/><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20.xml.rels><?xml version="1.0" encoding="UTF-8" standalone="yes"?>
<Relationships xmlns="http://schemas.openxmlformats.org/package/2006/relationships"><Relationship Id="rId8" Type="http://schemas.openxmlformats.org/officeDocument/2006/relationships/hyperlink" Target="https://sis-cc.gitlab.io/dotstatsuite-documentation/using-de/" TargetMode="External"/><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emf"/><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39.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emf"/><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emf"/><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jpe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png"/><Relationship Id="rId7" Type="http://schemas.openxmlformats.org/officeDocument/2006/relationships/image" Target="../media/image18.jpe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0.png"/><Relationship Id="rId7" Type="http://schemas.openxmlformats.org/officeDocument/2006/relationships/image" Target="../media/image18.jpe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0.png"/><Relationship Id="rId7" Type="http://schemas.openxmlformats.org/officeDocument/2006/relationships/image" Target="../media/image18.jpe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8" Type="http://schemas.openxmlformats.org/officeDocument/2006/relationships/hyperlink" Target="https://pacificdata.org/dashboards" TargetMode="External"/><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hyperlink" Target="https://pacificdata.org/dashboards" TargetMode="External"/><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8" Type="http://schemas.openxmlformats.org/officeDocument/2006/relationships/hyperlink" Target="https://cran.r-project.org/web/packages/rsdmx/vignettes/quickstart.html" TargetMode="External"/><Relationship Id="rId3" Type="http://schemas.openxmlformats.org/officeDocument/2006/relationships/image" Target="../media/image10.png"/><Relationship Id="rId7" Type="http://schemas.openxmlformats.org/officeDocument/2006/relationships/image" Target="../media/image43.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8" Type="http://schemas.openxmlformats.org/officeDocument/2006/relationships/hyperlink" Target="https://pypi.org/project/pandaSDMX/" TargetMode="External"/><Relationship Id="rId3" Type="http://schemas.openxmlformats.org/officeDocument/2006/relationships/image" Target="../media/image10.png"/><Relationship Id="rId7" Type="http://schemas.openxmlformats.org/officeDocument/2006/relationships/image" Target="../media/image44.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 Id="rId9" Type="http://schemas.openxmlformats.org/officeDocument/2006/relationships/hyperlink" Target="https://pypi.org/project/pysdmx/"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33.xml.rels><?xml version="1.0" encoding="UTF-8" standalone="yes"?>
<Relationships xmlns="http://schemas.openxmlformats.org/package/2006/relationships"><Relationship Id="rId8" Type="http://schemas.openxmlformats.org/officeDocument/2006/relationships/hyperlink" Target="https://sdd.spc.int/" TargetMode="External"/><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hyperlink" Target="https://blue-pacific-2050.pacificdata.org/people-centred-development" TargetMode="External"/><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10" Type="http://schemas.openxmlformats.org/officeDocument/2006/relationships/hyperlink" Target="https://pacificdata.org/dashboard/17-goals-transform-pacific" TargetMode="External"/><Relationship Id="rId4" Type="http://schemas.openxmlformats.org/officeDocument/2006/relationships/image" Target="../media/image11.emf"/><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0.png"/><Relationship Id="rId7" Type="http://schemas.openxmlformats.org/officeDocument/2006/relationships/image" Target="../media/image48.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10" Type="http://schemas.openxmlformats.org/officeDocument/2006/relationships/image" Target="../media/image51.png"/><Relationship Id="rId4" Type="http://schemas.openxmlformats.org/officeDocument/2006/relationships/image" Target="../media/image11.emf"/><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academy.siscc.org/courses/an-introduction-to-sdmx-structural-modelling-for-data-producers/" TargetMode="External"/><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37.xml.rels><?xml version="1.0" encoding="UTF-8" standalone="yes"?>
<Relationships xmlns="http://schemas.openxmlformats.org/package/2006/relationships"><Relationship Id="rId8" Type="http://schemas.openxmlformats.org/officeDocument/2006/relationships/hyperlink" Target="https://ec.europa.eu/eurostat/web/sdmx-infospace/it-tools" TargetMode="External"/><Relationship Id="rId3" Type="http://schemas.openxmlformats.org/officeDocument/2006/relationships/image" Target="../media/image10.png"/><Relationship Id="rId7" Type="http://schemas.openxmlformats.org/officeDocument/2006/relationships/image" Target="../media/image52.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0.png"/><Relationship Id="rId7" Type="http://schemas.openxmlformats.org/officeDocument/2006/relationships/hyperlink" Target="https://cros-legacy.ec.europa.eu/content/sdmx-converter-0_en" TargetMode="External"/><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ilostat.ilo.org/resources/sdmx-tools/" TargetMode="External"/><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github.com/SDMXISTATTOOLKIT" TargetMode="External"/><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41.xml.rels><?xml version="1.0" encoding="UTF-8" standalone="yes"?>
<Relationships xmlns="http://schemas.openxmlformats.org/package/2006/relationships"><Relationship Id="rId8" Type="http://schemas.openxmlformats.org/officeDocument/2006/relationships/hyperlink" Target="https://sdmx.org/?page_id=2555" TargetMode="External"/><Relationship Id="rId3" Type="http://schemas.openxmlformats.org/officeDocument/2006/relationships/image" Target="../media/image10.png"/><Relationship Id="rId7" Type="http://schemas.openxmlformats.org/officeDocument/2006/relationships/hyperlink" Target="https://sdmx.org/?page_id=4500" TargetMode="External"/><Relationship Id="rId12" Type="http://schemas.openxmlformats.org/officeDocument/2006/relationships/hyperlink" Target="https://elearn.adb.org/enrol/index.php?id=520" TargetMode="External"/><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hyperlink" Target="https://academy.siscc.org/" TargetMode="External"/><Relationship Id="rId5" Type="http://schemas.openxmlformats.org/officeDocument/2006/relationships/image" Target="../media/image12.png"/><Relationship Id="rId10" Type="http://schemas.openxmlformats.org/officeDocument/2006/relationships/hyperlink" Target="https://www.sdmx.io/" TargetMode="External"/><Relationship Id="rId4" Type="http://schemas.openxmlformats.org/officeDocument/2006/relationships/image" Target="../media/image11.emf"/><Relationship Id="rId9" Type="http://schemas.openxmlformats.org/officeDocument/2006/relationships/hyperlink" Target="https://www.yammer.com/unstats/#/threads/inGroup?type=in_group&amp;feedId=121500557312"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44.xml.rels><?xml version="1.0" encoding="UTF-8" standalone="yes"?>
<Relationships xmlns="http://schemas.openxmlformats.org/package/2006/relationships"><Relationship Id="rId8" Type="http://schemas.openxmlformats.org/officeDocument/2006/relationships/hyperlink" Target="https://stats-test-dlm.pacificdata.org/" TargetMode="External"/><Relationship Id="rId3" Type="http://schemas.openxmlformats.org/officeDocument/2006/relationships/image" Target="../media/image10.png"/><Relationship Id="rId7" Type="http://schemas.openxmlformats.org/officeDocument/2006/relationships/hyperlink" Target="https://stats-test-fwb.pacificdata.org/" TargetMode="External"/><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 Id="rId9" Type="http://schemas.openxmlformats.org/officeDocument/2006/relationships/hyperlink" Target="https://stats-test.pacificdata.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1.emf"/><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2B86ED-6453-C4AE-D0E8-475C8BDF3127}"/>
              </a:ext>
            </a:extLst>
          </p:cNvPr>
          <p:cNvSpPr>
            <a:spLocks noGrp="1"/>
          </p:cNvSpPr>
          <p:nvPr>
            <p:ph type="subTitle" idx="1"/>
          </p:nvPr>
        </p:nvSpPr>
        <p:spPr>
          <a:xfrm>
            <a:off x="4921718" y="5564549"/>
            <a:ext cx="6736080" cy="914400"/>
          </a:xfrm>
        </p:spPr>
        <p:txBody>
          <a:bodyPr anchor="ctr">
            <a:normAutofit/>
          </a:bodyPr>
          <a:lstStyle/>
          <a:p>
            <a:r>
              <a:rPr lang="en-US" b="1"/>
              <a:t>Overview of SDMX Tools</a:t>
            </a:r>
          </a:p>
        </p:txBody>
      </p:sp>
      <p:sp>
        <p:nvSpPr>
          <p:cNvPr id="11" name="Rectangle 10">
            <a:extLst>
              <a:ext uri="{FF2B5EF4-FFF2-40B4-BE49-F238E27FC236}">
                <a16:creationId xmlns:a16="http://schemas.microsoft.com/office/drawing/2014/main" id="{6824C608-D576-4540-566D-ABCD76BE739C}"/>
              </a:ext>
            </a:extLst>
          </p:cNvPr>
          <p:cNvSpPr/>
          <p:nvPr/>
        </p:nvSpPr>
        <p:spPr>
          <a:xfrm>
            <a:off x="9760017" y="182879"/>
            <a:ext cx="1974783" cy="8181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B05370CE-B108-6E1C-31E2-AA2203331E49}"/>
              </a:ext>
            </a:extLst>
          </p:cNvPr>
          <p:cNvPicPr>
            <a:picLocks noChangeAspect="1"/>
          </p:cNvPicPr>
          <p:nvPr/>
        </p:nvPicPr>
        <p:blipFill>
          <a:blip r:embed="rId2"/>
          <a:stretch>
            <a:fillRect/>
          </a:stretch>
        </p:blipFill>
        <p:spPr>
          <a:xfrm>
            <a:off x="4998720" y="3036163"/>
            <a:ext cx="3148490" cy="2196981"/>
          </a:xfrm>
          <a:prstGeom prst="rect">
            <a:avLst/>
          </a:prstGeom>
        </p:spPr>
      </p:pic>
      <p:sp>
        <p:nvSpPr>
          <p:cNvPr id="5" name="Title 4">
            <a:extLst>
              <a:ext uri="{FF2B5EF4-FFF2-40B4-BE49-F238E27FC236}">
                <a16:creationId xmlns:a16="http://schemas.microsoft.com/office/drawing/2014/main" id="{99D898DD-2AED-5D04-73F5-9ECA1268B6EF}"/>
              </a:ext>
            </a:extLst>
          </p:cNvPr>
          <p:cNvSpPr>
            <a:spLocks noGrp="1"/>
          </p:cNvSpPr>
          <p:nvPr>
            <p:ph type="ctrTitle"/>
          </p:nvPr>
        </p:nvSpPr>
        <p:spPr/>
        <p:txBody>
          <a:bodyPr/>
          <a:lstStyle/>
          <a:p>
            <a:endParaRPr lang="en-AU"/>
          </a:p>
        </p:txBody>
      </p:sp>
      <p:sp>
        <p:nvSpPr>
          <p:cNvPr id="6" name="Title 1">
            <a:extLst>
              <a:ext uri="{FF2B5EF4-FFF2-40B4-BE49-F238E27FC236}">
                <a16:creationId xmlns:a16="http://schemas.microsoft.com/office/drawing/2014/main" id="{B93FC4EE-D1DD-D8FA-8B00-CF9E431DEE0C}"/>
              </a:ext>
            </a:extLst>
          </p:cNvPr>
          <p:cNvSpPr txBox="1">
            <a:spLocks/>
          </p:cNvSpPr>
          <p:nvPr/>
        </p:nvSpPr>
        <p:spPr>
          <a:xfrm>
            <a:off x="4950595" y="856645"/>
            <a:ext cx="6736080" cy="18095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6000" kern="1200">
                <a:solidFill>
                  <a:srgbClr val="00B0CA"/>
                </a:solidFill>
                <a:latin typeface="+mj-lt"/>
                <a:ea typeface="+mj-ea"/>
                <a:cs typeface="+mj-cs"/>
              </a:defRPr>
            </a:lvl1pPr>
          </a:lstStyle>
          <a:p>
            <a:r>
              <a:rPr lang="en-AU" sz="1600"/>
              <a:t>Project on National Data Portals in Samoa and Fiji</a:t>
            </a:r>
            <a:br>
              <a:rPr lang="en-AU" sz="1600"/>
            </a:br>
            <a:r>
              <a:rPr lang="en-US" sz="3200" b="1"/>
              <a:t>Workshop 2</a:t>
            </a:r>
            <a:br>
              <a:rPr lang="en-US" sz="3200" b="1"/>
            </a:br>
            <a:r>
              <a:rPr lang="en-US" sz="3200" b="1"/>
              <a:t>Experience Sharing</a:t>
            </a:r>
            <a:br>
              <a:rPr lang="en-US" sz="3200" b="1"/>
            </a:br>
            <a:r>
              <a:rPr lang="en-US" sz="3200" b="1"/>
              <a:t>and</a:t>
            </a:r>
            <a:br>
              <a:rPr lang="en-US" sz="3200" b="1"/>
            </a:br>
            <a:r>
              <a:rPr lang="en-US" sz="3200" b="1"/>
              <a:t>SDMX/.Stat Suite Tools</a:t>
            </a:r>
            <a:br>
              <a:rPr lang="en-US" sz="3200" b="1"/>
            </a:br>
            <a:r>
              <a:rPr lang="en-AU" sz="1600"/>
              <a:t>27-31 January 2025</a:t>
            </a:r>
            <a:br>
              <a:rPr lang="en-AU" sz="1600"/>
            </a:br>
            <a:r>
              <a:rPr lang="en-AU" sz="1600"/>
              <a:t>Suva, Fiji</a:t>
            </a:r>
            <a:endParaRPr lang="en-US" sz="2400"/>
          </a:p>
        </p:txBody>
      </p:sp>
    </p:spTree>
    <p:extLst>
      <p:ext uri="{BB962C8B-B14F-4D97-AF65-F5344CB8AC3E}">
        <p14:creationId xmlns:p14="http://schemas.microsoft.com/office/powerpoint/2010/main" val="380359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B08CB-43F4-81B1-DEE7-6D7003785C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5F0D22-A250-F95C-9AD8-D88FB66904F8}"/>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1DF8EBC4-37E5-B31D-722F-78E95191912F}"/>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C38B90B9-AB0A-BC27-9511-4AD10639EF46}"/>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B010AB5C-B9FB-919D-8E55-4EC5A324009B}"/>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5F4A8959-4AF0-9CB9-876A-1CD306AB665D}"/>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4A0CB9BD-8023-EDF5-3C9E-25016D33BC9D}"/>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FD397A0-EC3F-317C-90C3-28942BDBDC86}"/>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BE8D5E8C-3A5B-3C69-924B-A5463E3A6B77}"/>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831DF58F-5D45-8E91-B495-2CA5A710938D}"/>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10</a:t>
            </a:fld>
            <a:endParaRPr lang="en-AU"/>
          </a:p>
        </p:txBody>
      </p:sp>
      <p:pic>
        <p:nvPicPr>
          <p:cNvPr id="2050" name="Picture 2" descr="FMR Workbench">
            <a:extLst>
              <a:ext uri="{FF2B5EF4-FFF2-40B4-BE49-F238E27FC236}">
                <a16:creationId xmlns:a16="http://schemas.microsoft.com/office/drawing/2014/main" id="{DF5CCF58-168C-A448-9CD6-6B19267F36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6202" y="1696040"/>
            <a:ext cx="28670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375363AB-7E65-E5CB-918E-8925E87329EB}"/>
              </a:ext>
            </a:extLst>
          </p:cNvPr>
          <p:cNvPicPr>
            <a:picLocks noChangeAspect="1"/>
          </p:cNvPicPr>
          <p:nvPr/>
        </p:nvPicPr>
        <p:blipFill>
          <a:blip r:embed="rId8"/>
          <a:stretch>
            <a:fillRect/>
          </a:stretch>
        </p:blipFill>
        <p:spPr>
          <a:xfrm>
            <a:off x="6023528" y="1696040"/>
            <a:ext cx="4544059" cy="2181529"/>
          </a:xfrm>
          <a:prstGeom prst="rect">
            <a:avLst/>
          </a:prstGeom>
        </p:spPr>
      </p:pic>
      <p:pic>
        <p:nvPicPr>
          <p:cNvPr id="21" name="Picture 20">
            <a:extLst>
              <a:ext uri="{FF2B5EF4-FFF2-40B4-BE49-F238E27FC236}">
                <a16:creationId xmlns:a16="http://schemas.microsoft.com/office/drawing/2014/main" id="{D75782EC-E1CD-F63F-42A6-EF01D001BD5E}"/>
              </a:ext>
            </a:extLst>
          </p:cNvPr>
          <p:cNvPicPr>
            <a:picLocks noChangeAspect="1"/>
          </p:cNvPicPr>
          <p:nvPr/>
        </p:nvPicPr>
        <p:blipFill>
          <a:blip r:embed="rId9"/>
          <a:stretch>
            <a:fillRect/>
          </a:stretch>
        </p:blipFill>
        <p:spPr>
          <a:xfrm>
            <a:off x="4664869" y="3968700"/>
            <a:ext cx="3630689" cy="1409382"/>
          </a:xfrm>
          <a:prstGeom prst="rect">
            <a:avLst/>
          </a:prstGeom>
        </p:spPr>
      </p:pic>
      <p:pic>
        <p:nvPicPr>
          <p:cNvPr id="23" name="Picture 22">
            <a:extLst>
              <a:ext uri="{FF2B5EF4-FFF2-40B4-BE49-F238E27FC236}">
                <a16:creationId xmlns:a16="http://schemas.microsoft.com/office/drawing/2014/main" id="{0C89713B-3A19-A813-2091-27501BC1D9FE}"/>
              </a:ext>
            </a:extLst>
          </p:cNvPr>
          <p:cNvPicPr>
            <a:picLocks noChangeAspect="1"/>
          </p:cNvPicPr>
          <p:nvPr/>
        </p:nvPicPr>
        <p:blipFill>
          <a:blip r:embed="rId10"/>
          <a:stretch>
            <a:fillRect/>
          </a:stretch>
        </p:blipFill>
        <p:spPr>
          <a:xfrm>
            <a:off x="8411842" y="4093597"/>
            <a:ext cx="3015440" cy="1068363"/>
          </a:xfrm>
          <a:prstGeom prst="rect">
            <a:avLst/>
          </a:prstGeom>
        </p:spPr>
      </p:pic>
      <p:pic>
        <p:nvPicPr>
          <p:cNvPr id="2058" name="Picture 10" descr="DLM logo">
            <a:extLst>
              <a:ext uri="{FF2B5EF4-FFF2-40B4-BE49-F238E27FC236}">
                <a16:creationId xmlns:a16="http://schemas.microsoft.com/office/drawing/2014/main" id="{B23F0EAA-2CE7-9FC0-4CF7-F39805106D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13152" y="5663203"/>
            <a:ext cx="20764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F8CE5A8-03A2-F878-6B89-BCF0848F7672}"/>
              </a:ext>
            </a:extLst>
          </p:cNvPr>
          <p:cNvPicPr>
            <a:picLocks noChangeAspect="1"/>
          </p:cNvPicPr>
          <p:nvPr/>
        </p:nvPicPr>
        <p:blipFill>
          <a:blip r:embed="rId12"/>
          <a:stretch>
            <a:fillRect/>
          </a:stretch>
        </p:blipFill>
        <p:spPr>
          <a:xfrm>
            <a:off x="4664869" y="5530049"/>
            <a:ext cx="2179407" cy="1009293"/>
          </a:xfrm>
          <a:prstGeom prst="rect">
            <a:avLst/>
          </a:prstGeom>
        </p:spPr>
      </p:pic>
      <p:pic>
        <p:nvPicPr>
          <p:cNvPr id="12" name="Picture 11">
            <a:extLst>
              <a:ext uri="{FF2B5EF4-FFF2-40B4-BE49-F238E27FC236}">
                <a16:creationId xmlns:a16="http://schemas.microsoft.com/office/drawing/2014/main" id="{3162473F-762C-FE6A-EAE0-667E49747021}"/>
              </a:ext>
            </a:extLst>
          </p:cNvPr>
          <p:cNvPicPr>
            <a:picLocks noChangeAspect="1"/>
          </p:cNvPicPr>
          <p:nvPr/>
        </p:nvPicPr>
        <p:blipFill>
          <a:blip r:embed="rId13"/>
          <a:stretch>
            <a:fillRect/>
          </a:stretch>
        </p:blipFill>
        <p:spPr>
          <a:xfrm>
            <a:off x="843663" y="3068726"/>
            <a:ext cx="3164133" cy="720547"/>
          </a:xfrm>
          <a:prstGeom prst="rect">
            <a:avLst/>
          </a:prstGeom>
        </p:spPr>
      </p:pic>
      <p:pic>
        <p:nvPicPr>
          <p:cNvPr id="4098" name="Picture 2" descr="GitHub Logo, symbol, meaning, history, PNG, brand">
            <a:extLst>
              <a:ext uri="{FF2B5EF4-FFF2-40B4-BE49-F238E27FC236}">
                <a16:creationId xmlns:a16="http://schemas.microsoft.com/office/drawing/2014/main" id="{5734E474-526C-CE2A-4118-B7D104459BF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800" y="4218149"/>
            <a:ext cx="2568984" cy="14450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2DECA6E-FEFD-75B8-E875-A9806962FE5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17727" y="5536036"/>
            <a:ext cx="1367231" cy="10607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idyverse in R: wat is het? [uitleg packages &amp; voorbeelden]">
            <a:extLst>
              <a:ext uri="{FF2B5EF4-FFF2-40B4-BE49-F238E27FC236}">
                <a16:creationId xmlns:a16="http://schemas.microsoft.com/office/drawing/2014/main" id="{EA50AA02-707E-35AB-E03D-5C7A31FCDFB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7361" y="3789273"/>
            <a:ext cx="3164133" cy="16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0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0D8D3-F41B-E4C5-F0EC-20363A6403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7C459A-A6D8-EF54-BD33-6F969C09BBD8}"/>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93B11FB0-B006-0287-8D63-AB382026C64C}"/>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FC574BB4-D6AB-6479-54EE-0F501B507094}"/>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C0C44E6F-2A37-4A47-2A3E-93789A67D549}"/>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ACF31976-4178-9634-4DAE-5C98D289E589}"/>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9D3E9AE0-6A0E-A7D9-205E-35428FD223B5}"/>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35D30D2A-A5DE-0CD3-02A4-A0F4583E17EC}"/>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DD483C80-916F-2FE9-BE12-D0689720EA53}"/>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D282C957-AF7C-F63C-6F9F-3DD3A43A73F1}"/>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11</a:t>
            </a:fld>
            <a:endParaRPr lang="en-AU"/>
          </a:p>
        </p:txBody>
      </p:sp>
      <p:pic>
        <p:nvPicPr>
          <p:cNvPr id="2050" name="Picture 2" descr="FMR Workbench">
            <a:extLst>
              <a:ext uri="{FF2B5EF4-FFF2-40B4-BE49-F238E27FC236}">
                <a16:creationId xmlns:a16="http://schemas.microsoft.com/office/drawing/2014/main" id="{51F4D020-0A35-D13C-1344-F00DB36C960C}"/>
              </a:ext>
            </a:extLst>
          </p:cNvPr>
          <p:cNvPicPr>
            <a:picLocks noChangeAspect="1" noChangeArrowheads="1"/>
          </p:cNvPicPr>
          <p:nvPr/>
        </p:nvPicPr>
        <p:blipFill>
          <a:blip r:embed="rId7">
            <a:alphaModFix amt="28000"/>
            <a:extLst>
              <a:ext uri="{28A0092B-C50C-407E-A947-70E740481C1C}">
                <a14:useLocalDpi xmlns:a14="http://schemas.microsoft.com/office/drawing/2010/main" val="0"/>
              </a:ext>
            </a:extLst>
          </a:blip>
          <a:srcRect/>
          <a:stretch>
            <a:fillRect/>
          </a:stretch>
        </p:blipFill>
        <p:spPr bwMode="auto">
          <a:xfrm>
            <a:off x="1296202" y="1696040"/>
            <a:ext cx="28670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FC935F1-45FF-5E74-AFA8-F1ABDB76AA5C}"/>
              </a:ext>
            </a:extLst>
          </p:cNvPr>
          <p:cNvPicPr>
            <a:picLocks noChangeAspect="1"/>
          </p:cNvPicPr>
          <p:nvPr/>
        </p:nvPicPr>
        <p:blipFill>
          <a:blip r:embed="rId8">
            <a:alphaModFix amt="28000"/>
          </a:blip>
          <a:stretch>
            <a:fillRect/>
          </a:stretch>
        </p:blipFill>
        <p:spPr>
          <a:xfrm>
            <a:off x="6023528" y="1696040"/>
            <a:ext cx="4544059" cy="2181529"/>
          </a:xfrm>
          <a:prstGeom prst="rect">
            <a:avLst/>
          </a:prstGeom>
        </p:spPr>
      </p:pic>
      <p:pic>
        <p:nvPicPr>
          <p:cNvPr id="21" name="Picture 20">
            <a:extLst>
              <a:ext uri="{FF2B5EF4-FFF2-40B4-BE49-F238E27FC236}">
                <a16:creationId xmlns:a16="http://schemas.microsoft.com/office/drawing/2014/main" id="{0093BDB6-B257-41FC-92FA-0F93FFF8DBB9}"/>
              </a:ext>
            </a:extLst>
          </p:cNvPr>
          <p:cNvPicPr>
            <a:picLocks noChangeAspect="1"/>
          </p:cNvPicPr>
          <p:nvPr/>
        </p:nvPicPr>
        <p:blipFill>
          <a:blip r:embed="rId9">
            <a:alphaModFix amt="28000"/>
          </a:blip>
          <a:stretch>
            <a:fillRect/>
          </a:stretch>
        </p:blipFill>
        <p:spPr>
          <a:xfrm>
            <a:off x="4664869" y="3968700"/>
            <a:ext cx="3630689" cy="1409382"/>
          </a:xfrm>
          <a:prstGeom prst="rect">
            <a:avLst/>
          </a:prstGeom>
        </p:spPr>
      </p:pic>
      <p:pic>
        <p:nvPicPr>
          <p:cNvPr id="23" name="Picture 22">
            <a:extLst>
              <a:ext uri="{FF2B5EF4-FFF2-40B4-BE49-F238E27FC236}">
                <a16:creationId xmlns:a16="http://schemas.microsoft.com/office/drawing/2014/main" id="{E8B79ADB-A419-1CEB-8B45-46D104D1BAE0}"/>
              </a:ext>
            </a:extLst>
          </p:cNvPr>
          <p:cNvPicPr>
            <a:picLocks noChangeAspect="1"/>
          </p:cNvPicPr>
          <p:nvPr/>
        </p:nvPicPr>
        <p:blipFill>
          <a:blip r:embed="rId10">
            <a:alphaModFix amt="28000"/>
          </a:blip>
          <a:stretch>
            <a:fillRect/>
          </a:stretch>
        </p:blipFill>
        <p:spPr>
          <a:xfrm>
            <a:off x="8411842" y="4093597"/>
            <a:ext cx="3015440" cy="1068363"/>
          </a:xfrm>
          <a:prstGeom prst="rect">
            <a:avLst/>
          </a:prstGeom>
        </p:spPr>
      </p:pic>
      <p:pic>
        <p:nvPicPr>
          <p:cNvPr id="2058" name="Picture 10" descr="DLM logo">
            <a:extLst>
              <a:ext uri="{FF2B5EF4-FFF2-40B4-BE49-F238E27FC236}">
                <a16:creationId xmlns:a16="http://schemas.microsoft.com/office/drawing/2014/main" id="{500D920A-C579-3E1C-8C66-3CA58726F637}"/>
              </a:ext>
            </a:extLst>
          </p:cNvPr>
          <p:cNvPicPr>
            <a:picLocks noChangeAspect="1" noChangeArrowheads="1"/>
          </p:cNvPicPr>
          <p:nvPr/>
        </p:nvPicPr>
        <p:blipFill>
          <a:blip r:embed="rId11">
            <a:alphaModFix amt="28000"/>
            <a:extLst>
              <a:ext uri="{28A0092B-C50C-407E-A947-70E740481C1C}">
                <a14:useLocalDpi xmlns:a14="http://schemas.microsoft.com/office/drawing/2010/main" val="0"/>
              </a:ext>
            </a:extLst>
          </a:blip>
          <a:srcRect/>
          <a:stretch>
            <a:fillRect/>
          </a:stretch>
        </p:blipFill>
        <p:spPr bwMode="auto">
          <a:xfrm>
            <a:off x="7113152" y="5663203"/>
            <a:ext cx="20764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7C3B35F-B3C5-BFD2-D5BB-3974497A4E68}"/>
              </a:ext>
            </a:extLst>
          </p:cNvPr>
          <p:cNvPicPr>
            <a:picLocks noChangeAspect="1"/>
          </p:cNvPicPr>
          <p:nvPr/>
        </p:nvPicPr>
        <p:blipFill>
          <a:blip r:embed="rId12">
            <a:alphaModFix amt="28000"/>
          </a:blip>
          <a:stretch>
            <a:fillRect/>
          </a:stretch>
        </p:blipFill>
        <p:spPr>
          <a:xfrm>
            <a:off x="4664869" y="5530049"/>
            <a:ext cx="2179407" cy="1009293"/>
          </a:xfrm>
          <a:prstGeom prst="rect">
            <a:avLst/>
          </a:prstGeom>
        </p:spPr>
      </p:pic>
      <p:sp>
        <p:nvSpPr>
          <p:cNvPr id="2" name="Espace réservé du contenu 1">
            <a:extLst>
              <a:ext uri="{FF2B5EF4-FFF2-40B4-BE49-F238E27FC236}">
                <a16:creationId xmlns:a16="http://schemas.microsoft.com/office/drawing/2014/main" id="{F1095357-3C4A-FA37-7524-A9A417BD4DB6}"/>
              </a:ext>
            </a:extLst>
          </p:cNvPr>
          <p:cNvSpPr txBox="1">
            <a:spLocks/>
          </p:cNvSpPr>
          <p:nvPr/>
        </p:nvSpPr>
        <p:spPr>
          <a:xfrm>
            <a:off x="6962212" y="3679524"/>
            <a:ext cx="3086479" cy="828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46A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46A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46A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46A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46A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Font typeface="Arial" panose="020B0604020202020204" pitchFamily="34" charset="0"/>
              <a:buNone/>
            </a:pPr>
            <a:r>
              <a:rPr lang="en-AU" sz="4000"/>
              <a:t>SIS-CC (OECD)</a:t>
            </a:r>
          </a:p>
        </p:txBody>
      </p:sp>
      <p:pic>
        <p:nvPicPr>
          <p:cNvPr id="3074" name="Picture 2" descr="The Bank for International Settlements">
            <a:extLst>
              <a:ext uri="{FF2B5EF4-FFF2-40B4-BE49-F238E27FC236}">
                <a16:creationId xmlns:a16="http://schemas.microsoft.com/office/drawing/2014/main" id="{5E8A08F3-6739-12B7-14C0-E55A94A327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1687" y="2105812"/>
            <a:ext cx="1228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IS-CC · GitLab">
            <a:extLst>
              <a:ext uri="{FF2B5EF4-FFF2-40B4-BE49-F238E27FC236}">
                <a16:creationId xmlns:a16="http://schemas.microsoft.com/office/drawing/2014/main" id="{D05B3D57-FA6B-DA1C-D1E4-E4312B0FF3A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3621" y="3331126"/>
            <a:ext cx="1524940" cy="152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13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7B2ED-EBFA-C302-B888-06057A7C44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4B6A43-3069-B3B1-3F22-67E4D8A24047}"/>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53FA1173-D8D2-826E-9823-8651AE2A485E}"/>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3FBDB6A8-0918-056E-DC3D-8A59600258C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80D081A6-DC56-0CEF-A096-1417E4B366BA}"/>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B2133014-EF15-E6C1-F3D4-E4A5BF531700}"/>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FEA6D648-F27E-70FA-8A5F-024600906B9C}"/>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8F203A87-13AA-F9E0-5CF2-4C84DE041C9B}"/>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197BB687-A09C-0DF3-AABE-6D229F89D32F}"/>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F3833308-7920-4210-39F4-C142AF589698}"/>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12</a:t>
            </a:fld>
            <a:endParaRPr lang="en-AU"/>
          </a:p>
        </p:txBody>
      </p:sp>
      <p:pic>
        <p:nvPicPr>
          <p:cNvPr id="2050" name="Picture 2" descr="FMR Workbench">
            <a:extLst>
              <a:ext uri="{FF2B5EF4-FFF2-40B4-BE49-F238E27FC236}">
                <a16:creationId xmlns:a16="http://schemas.microsoft.com/office/drawing/2014/main" id="{270659FB-5EEA-D102-B660-471BE54BCD5A}"/>
              </a:ext>
            </a:extLst>
          </p:cNvPr>
          <p:cNvPicPr>
            <a:picLocks noChangeAspect="1" noChangeArrowheads="1"/>
          </p:cNvPicPr>
          <p:nvPr/>
        </p:nvPicPr>
        <p:blipFill>
          <a:blip r:embed="rId7">
            <a:alphaModFix amt="28000"/>
            <a:extLst>
              <a:ext uri="{28A0092B-C50C-407E-A947-70E740481C1C}">
                <a14:useLocalDpi xmlns:a14="http://schemas.microsoft.com/office/drawing/2010/main" val="0"/>
              </a:ext>
            </a:extLst>
          </a:blip>
          <a:srcRect/>
          <a:stretch>
            <a:fillRect/>
          </a:stretch>
        </p:blipFill>
        <p:spPr bwMode="auto">
          <a:xfrm>
            <a:off x="1296202" y="1696040"/>
            <a:ext cx="28670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4CB085F-C4C7-86A9-C698-74927B697A94}"/>
              </a:ext>
            </a:extLst>
          </p:cNvPr>
          <p:cNvPicPr>
            <a:picLocks noChangeAspect="1"/>
          </p:cNvPicPr>
          <p:nvPr/>
        </p:nvPicPr>
        <p:blipFill>
          <a:blip r:embed="rId8">
            <a:alphaModFix amt="28000"/>
          </a:blip>
          <a:stretch>
            <a:fillRect/>
          </a:stretch>
        </p:blipFill>
        <p:spPr>
          <a:xfrm>
            <a:off x="6023528" y="1696040"/>
            <a:ext cx="4544059" cy="2181529"/>
          </a:xfrm>
          <a:prstGeom prst="rect">
            <a:avLst/>
          </a:prstGeom>
        </p:spPr>
      </p:pic>
      <p:pic>
        <p:nvPicPr>
          <p:cNvPr id="21" name="Picture 20">
            <a:extLst>
              <a:ext uri="{FF2B5EF4-FFF2-40B4-BE49-F238E27FC236}">
                <a16:creationId xmlns:a16="http://schemas.microsoft.com/office/drawing/2014/main" id="{E9151581-DEC7-452C-D418-60FC9FEB1C20}"/>
              </a:ext>
            </a:extLst>
          </p:cNvPr>
          <p:cNvPicPr>
            <a:picLocks noChangeAspect="1"/>
          </p:cNvPicPr>
          <p:nvPr/>
        </p:nvPicPr>
        <p:blipFill>
          <a:blip r:embed="rId9">
            <a:alphaModFix amt="28000"/>
          </a:blip>
          <a:stretch>
            <a:fillRect/>
          </a:stretch>
        </p:blipFill>
        <p:spPr>
          <a:xfrm>
            <a:off x="4664869" y="3968700"/>
            <a:ext cx="3630689" cy="1409382"/>
          </a:xfrm>
          <a:prstGeom prst="rect">
            <a:avLst/>
          </a:prstGeom>
        </p:spPr>
      </p:pic>
      <p:pic>
        <p:nvPicPr>
          <p:cNvPr id="23" name="Picture 22">
            <a:extLst>
              <a:ext uri="{FF2B5EF4-FFF2-40B4-BE49-F238E27FC236}">
                <a16:creationId xmlns:a16="http://schemas.microsoft.com/office/drawing/2014/main" id="{C4D7E86F-6E8F-9492-D303-A3D655C44B1C}"/>
              </a:ext>
            </a:extLst>
          </p:cNvPr>
          <p:cNvPicPr>
            <a:picLocks noChangeAspect="1"/>
          </p:cNvPicPr>
          <p:nvPr/>
        </p:nvPicPr>
        <p:blipFill>
          <a:blip r:embed="rId10">
            <a:alphaModFix amt="28000"/>
          </a:blip>
          <a:stretch>
            <a:fillRect/>
          </a:stretch>
        </p:blipFill>
        <p:spPr>
          <a:xfrm>
            <a:off x="8411842" y="4093597"/>
            <a:ext cx="3015440" cy="1068363"/>
          </a:xfrm>
          <a:prstGeom prst="rect">
            <a:avLst/>
          </a:prstGeom>
        </p:spPr>
      </p:pic>
      <p:pic>
        <p:nvPicPr>
          <p:cNvPr id="2058" name="Picture 10" descr="DLM logo">
            <a:extLst>
              <a:ext uri="{FF2B5EF4-FFF2-40B4-BE49-F238E27FC236}">
                <a16:creationId xmlns:a16="http://schemas.microsoft.com/office/drawing/2014/main" id="{2DF7A7E4-81BA-28A4-D909-67090CAB0EEC}"/>
              </a:ext>
            </a:extLst>
          </p:cNvPr>
          <p:cNvPicPr>
            <a:picLocks noChangeAspect="1" noChangeArrowheads="1"/>
          </p:cNvPicPr>
          <p:nvPr/>
        </p:nvPicPr>
        <p:blipFill>
          <a:blip r:embed="rId11">
            <a:alphaModFix amt="28000"/>
            <a:extLst>
              <a:ext uri="{28A0092B-C50C-407E-A947-70E740481C1C}">
                <a14:useLocalDpi xmlns:a14="http://schemas.microsoft.com/office/drawing/2010/main" val="0"/>
              </a:ext>
            </a:extLst>
          </a:blip>
          <a:srcRect/>
          <a:stretch>
            <a:fillRect/>
          </a:stretch>
        </p:blipFill>
        <p:spPr bwMode="auto">
          <a:xfrm>
            <a:off x="7113152" y="5663203"/>
            <a:ext cx="20764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2ED9CCF-870B-E6F1-99A8-176BD9CF0013}"/>
              </a:ext>
            </a:extLst>
          </p:cNvPr>
          <p:cNvPicPr>
            <a:picLocks noChangeAspect="1"/>
          </p:cNvPicPr>
          <p:nvPr/>
        </p:nvPicPr>
        <p:blipFill>
          <a:blip r:embed="rId12">
            <a:alphaModFix amt="28000"/>
          </a:blip>
          <a:stretch>
            <a:fillRect/>
          </a:stretch>
        </p:blipFill>
        <p:spPr>
          <a:xfrm>
            <a:off x="4664869" y="5530049"/>
            <a:ext cx="2179407" cy="1009293"/>
          </a:xfrm>
          <a:prstGeom prst="rect">
            <a:avLst/>
          </a:prstGeom>
        </p:spPr>
      </p:pic>
      <p:sp>
        <p:nvSpPr>
          <p:cNvPr id="2" name="Espace réservé du contenu 1">
            <a:extLst>
              <a:ext uri="{FF2B5EF4-FFF2-40B4-BE49-F238E27FC236}">
                <a16:creationId xmlns:a16="http://schemas.microsoft.com/office/drawing/2014/main" id="{4B0593B5-A91C-18D2-ACEE-1E7CEE7A87AC}"/>
              </a:ext>
            </a:extLst>
          </p:cNvPr>
          <p:cNvSpPr txBox="1">
            <a:spLocks/>
          </p:cNvSpPr>
          <p:nvPr/>
        </p:nvSpPr>
        <p:spPr>
          <a:xfrm>
            <a:off x="6962212" y="3679524"/>
            <a:ext cx="3086479" cy="828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46A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46A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46A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46A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46A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Font typeface="Arial" panose="020B0604020202020204" pitchFamily="34" charset="0"/>
              <a:buNone/>
            </a:pPr>
            <a:r>
              <a:rPr lang="en-AU" sz="4000"/>
              <a:t>SIS-CC (OECD)</a:t>
            </a:r>
          </a:p>
        </p:txBody>
      </p:sp>
      <p:pic>
        <p:nvPicPr>
          <p:cNvPr id="3074" name="Picture 2" descr="The Bank for International Settlements">
            <a:extLst>
              <a:ext uri="{FF2B5EF4-FFF2-40B4-BE49-F238E27FC236}">
                <a16:creationId xmlns:a16="http://schemas.microsoft.com/office/drawing/2014/main" id="{1EA9E44F-36E3-C1D7-B7ED-EC6CE07CCFF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1687" y="2105812"/>
            <a:ext cx="1228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IS-CC · GitLab">
            <a:extLst>
              <a:ext uri="{FF2B5EF4-FFF2-40B4-BE49-F238E27FC236}">
                <a16:creationId xmlns:a16="http://schemas.microsoft.com/office/drawing/2014/main" id="{398A461C-3AE8-6CD4-E3CE-BAF224FFA9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3621" y="3331126"/>
            <a:ext cx="1524940" cy="152494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596E070-C59F-152D-D97C-0533BA0613FE}"/>
              </a:ext>
            </a:extLst>
          </p:cNvPr>
          <p:cNvSpPr txBox="1"/>
          <p:nvPr/>
        </p:nvSpPr>
        <p:spPr>
          <a:xfrm>
            <a:off x="1856258" y="2974867"/>
            <a:ext cx="1746912" cy="369332"/>
          </a:xfrm>
          <a:prstGeom prst="rect">
            <a:avLst/>
          </a:prstGeom>
          <a:noFill/>
        </p:spPr>
        <p:txBody>
          <a:bodyPr wrap="square">
            <a:spAutoFit/>
          </a:bodyPr>
          <a:lstStyle/>
          <a:p>
            <a:r>
              <a:rPr lang="en-AU">
                <a:solidFill>
                  <a:srgbClr val="737A7F"/>
                </a:solidFill>
                <a:latin typeface="Arial" panose="020B0604020202020204" pitchFamily="34" charset="0"/>
              </a:rPr>
              <a:t>Apache license</a:t>
            </a:r>
            <a:endParaRPr lang="en-AU"/>
          </a:p>
        </p:txBody>
      </p:sp>
      <p:sp>
        <p:nvSpPr>
          <p:cNvPr id="13" name="TextBox 12">
            <a:extLst>
              <a:ext uri="{FF2B5EF4-FFF2-40B4-BE49-F238E27FC236}">
                <a16:creationId xmlns:a16="http://schemas.microsoft.com/office/drawing/2014/main" id="{0DB5EAC7-A45F-4FC8-AC05-C3F6FA3D978E}"/>
              </a:ext>
            </a:extLst>
          </p:cNvPr>
          <p:cNvSpPr txBox="1"/>
          <p:nvPr/>
        </p:nvSpPr>
        <p:spPr>
          <a:xfrm>
            <a:off x="9885629" y="3800917"/>
            <a:ext cx="1746912" cy="369332"/>
          </a:xfrm>
          <a:prstGeom prst="rect">
            <a:avLst/>
          </a:prstGeom>
          <a:noFill/>
        </p:spPr>
        <p:txBody>
          <a:bodyPr wrap="square">
            <a:spAutoFit/>
          </a:bodyPr>
          <a:lstStyle/>
          <a:p>
            <a:r>
              <a:rPr lang="en-AU">
                <a:solidFill>
                  <a:srgbClr val="737A7F"/>
                </a:solidFill>
                <a:latin typeface="Arial" panose="020B0604020202020204" pitchFamily="34" charset="0"/>
              </a:rPr>
              <a:t>MIT license</a:t>
            </a:r>
            <a:endParaRPr lang="en-AU"/>
          </a:p>
        </p:txBody>
      </p:sp>
    </p:spTree>
    <p:extLst>
      <p:ext uri="{BB962C8B-B14F-4D97-AF65-F5344CB8AC3E}">
        <p14:creationId xmlns:p14="http://schemas.microsoft.com/office/powerpoint/2010/main" val="1753307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.Stat Suite</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13</a:t>
            </a:fld>
            <a:endParaRPr lang="en-AU"/>
          </a:p>
        </p:txBody>
      </p:sp>
      <p:pic>
        <p:nvPicPr>
          <p:cNvPr id="17" name="Picture 16">
            <a:extLst>
              <a:ext uri="{FF2B5EF4-FFF2-40B4-BE49-F238E27FC236}">
                <a16:creationId xmlns:a16="http://schemas.microsoft.com/office/drawing/2014/main" id="{C397567A-569A-CA79-F7AF-6691810814F6}"/>
              </a:ext>
            </a:extLst>
          </p:cNvPr>
          <p:cNvPicPr>
            <a:picLocks noChangeAspect="1"/>
          </p:cNvPicPr>
          <p:nvPr/>
        </p:nvPicPr>
        <p:blipFill>
          <a:blip r:embed="rId7"/>
          <a:stretch>
            <a:fillRect/>
          </a:stretch>
        </p:blipFill>
        <p:spPr>
          <a:xfrm>
            <a:off x="1613862" y="1566030"/>
            <a:ext cx="8964276" cy="3200847"/>
          </a:xfrm>
          <a:prstGeom prst="rect">
            <a:avLst/>
          </a:prstGeom>
        </p:spPr>
      </p:pic>
      <p:pic>
        <p:nvPicPr>
          <p:cNvPr id="20" name="Picture 19">
            <a:extLst>
              <a:ext uri="{FF2B5EF4-FFF2-40B4-BE49-F238E27FC236}">
                <a16:creationId xmlns:a16="http://schemas.microsoft.com/office/drawing/2014/main" id="{FAFFB942-1349-15F1-0193-36C52A805B22}"/>
              </a:ext>
            </a:extLst>
          </p:cNvPr>
          <p:cNvPicPr>
            <a:picLocks noChangeAspect="1"/>
          </p:cNvPicPr>
          <p:nvPr/>
        </p:nvPicPr>
        <p:blipFill>
          <a:blip r:embed="rId8"/>
          <a:stretch>
            <a:fillRect/>
          </a:stretch>
        </p:blipFill>
        <p:spPr>
          <a:xfrm>
            <a:off x="1613862" y="5337656"/>
            <a:ext cx="2589026" cy="923419"/>
          </a:xfrm>
          <a:prstGeom prst="rect">
            <a:avLst/>
          </a:prstGeom>
        </p:spPr>
      </p:pic>
      <p:pic>
        <p:nvPicPr>
          <p:cNvPr id="21" name="Picture 4" descr="Statistical data and metadata exchange — Wikipédia">
            <a:extLst>
              <a:ext uri="{FF2B5EF4-FFF2-40B4-BE49-F238E27FC236}">
                <a16:creationId xmlns:a16="http://schemas.microsoft.com/office/drawing/2014/main" id="{E8F1E33F-EEA7-F34F-2019-EDB71A2254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9114" y="5282874"/>
            <a:ext cx="2589159" cy="10329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A0F8A78-6E56-4C8F-7AB6-D19106456369}"/>
              </a:ext>
            </a:extLst>
          </p:cNvPr>
          <p:cNvPicPr>
            <a:picLocks noChangeAspect="1"/>
          </p:cNvPicPr>
          <p:nvPr/>
        </p:nvPicPr>
        <p:blipFill>
          <a:blip r:embed="rId10"/>
          <a:stretch>
            <a:fillRect/>
          </a:stretch>
        </p:blipFill>
        <p:spPr>
          <a:xfrm>
            <a:off x="5349653" y="5053017"/>
            <a:ext cx="1492693" cy="1492693"/>
          </a:xfrm>
          <a:prstGeom prst="rect">
            <a:avLst/>
          </a:prstGeom>
        </p:spPr>
      </p:pic>
    </p:spTree>
    <p:extLst>
      <p:ext uri="{BB962C8B-B14F-4D97-AF65-F5344CB8AC3E}">
        <p14:creationId xmlns:p14="http://schemas.microsoft.com/office/powerpoint/2010/main" val="286601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A18EA6-A5EC-5AA4-D422-48524A14CC13}"/>
              </a:ext>
            </a:extLst>
          </p:cNvPr>
          <p:cNvPicPr>
            <a:picLocks noChangeAspect="1"/>
          </p:cNvPicPr>
          <p:nvPr/>
        </p:nvPicPr>
        <p:blipFill>
          <a:blip r:embed="rId2"/>
          <a:stretch>
            <a:fillRect/>
          </a:stretch>
        </p:blipFill>
        <p:spPr>
          <a:xfrm>
            <a:off x="1005603" y="1372557"/>
            <a:ext cx="2096471" cy="712800"/>
          </a:xfrm>
          <a:prstGeom prst="rect">
            <a:avLst/>
          </a:prstGeom>
        </p:spPr>
      </p:pic>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.Stat Core</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3"/>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4"/>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5"/>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6"/>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7"/>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14</a:t>
            </a:fld>
            <a:endParaRPr lang="en-AU"/>
          </a:p>
        </p:txBody>
      </p:sp>
      <p:sp>
        <p:nvSpPr>
          <p:cNvPr id="12" name="Content Placeholder 1">
            <a:extLst>
              <a:ext uri="{FF2B5EF4-FFF2-40B4-BE49-F238E27FC236}">
                <a16:creationId xmlns:a16="http://schemas.microsoft.com/office/drawing/2014/main" id="{43BAFED9-2E6B-9322-6B9A-84259D261C02}"/>
              </a:ext>
            </a:extLst>
          </p:cNvPr>
          <p:cNvSpPr>
            <a:spLocks noGrp="1"/>
          </p:cNvSpPr>
          <p:nvPr>
            <p:ph idx="1"/>
          </p:nvPr>
        </p:nvSpPr>
        <p:spPr>
          <a:xfrm>
            <a:off x="1025624" y="2317687"/>
            <a:ext cx="10515600" cy="1883122"/>
          </a:xfrm>
        </p:spPr>
        <p:txBody>
          <a:bodyPr>
            <a:normAutofit/>
          </a:bodyPr>
          <a:lstStyle/>
          <a:p>
            <a:pPr marL="0" indent="0">
              <a:buNone/>
            </a:pPr>
            <a:r>
              <a:rPr lang="en-AU" sz="2400" i="1">
                <a:solidFill>
                  <a:schemeClr val="tx1">
                    <a:lumMod val="65000"/>
                    <a:lumOff val="35000"/>
                  </a:schemeClr>
                </a:solidFill>
              </a:rPr>
              <a:t>The .Stat Core, a highly performing, secure SDMX-native Data Store based on standard protocols, to store and retrieve statistical data, structural and referential metadata, data process information and security settings.</a:t>
            </a:r>
          </a:p>
          <a:p>
            <a:pPr marL="0" indent="0">
              <a:buNone/>
            </a:pPr>
            <a:r>
              <a:rPr lang="en-AU" sz="1400">
                <a:solidFill>
                  <a:schemeClr val="tx1">
                    <a:lumMod val="65000"/>
                    <a:lumOff val="35000"/>
                  </a:schemeClr>
                </a:solidFill>
                <a:hlinkClick r:id="rId8"/>
              </a:rPr>
              <a:t>https://sis-cc.gitlab.io/dotstatsuite-documentation/using-api/</a:t>
            </a:r>
            <a:endParaRPr lang="en-AU" sz="1400">
              <a:solidFill>
                <a:schemeClr val="tx1">
                  <a:lumMod val="65000"/>
                  <a:lumOff val="35000"/>
                </a:schemeClr>
              </a:solidFill>
            </a:endParaRPr>
          </a:p>
        </p:txBody>
      </p:sp>
      <p:sp>
        <p:nvSpPr>
          <p:cNvPr id="14" name="TextBox 13">
            <a:extLst>
              <a:ext uri="{FF2B5EF4-FFF2-40B4-BE49-F238E27FC236}">
                <a16:creationId xmlns:a16="http://schemas.microsoft.com/office/drawing/2014/main" id="{49A5E630-4956-BEE2-1A0D-2C0AE7425C0E}"/>
              </a:ext>
            </a:extLst>
          </p:cNvPr>
          <p:cNvSpPr txBox="1"/>
          <p:nvPr/>
        </p:nvSpPr>
        <p:spPr>
          <a:xfrm>
            <a:off x="1025623" y="4391247"/>
            <a:ext cx="11063595" cy="923330"/>
          </a:xfrm>
          <a:prstGeom prst="rect">
            <a:avLst/>
          </a:prstGeom>
          <a:noFill/>
        </p:spPr>
        <p:txBody>
          <a:bodyPr wrap="square" rtlCol="0">
            <a:spAutoFit/>
          </a:bodyPr>
          <a:lstStyle/>
          <a:p>
            <a:r>
              <a:rPr lang="en-AU"/>
              <a:t>DEMO:</a:t>
            </a:r>
          </a:p>
          <a:p>
            <a:pPr marL="285750" indent="-285750">
              <a:buFontTx/>
              <a:buChar char="-"/>
            </a:pPr>
            <a:r>
              <a:rPr lang="en-AU"/>
              <a:t>Get API for data and for structure from the Data Explorer</a:t>
            </a:r>
          </a:p>
          <a:p>
            <a:pPr marL="285750" indent="-285750">
              <a:buFontTx/>
              <a:buChar char="-"/>
            </a:pPr>
            <a:r>
              <a:rPr lang="en-AU"/>
              <a:t>Show transfer service Swagger interface</a:t>
            </a:r>
          </a:p>
        </p:txBody>
      </p:sp>
    </p:spTree>
    <p:extLst>
      <p:ext uri="{BB962C8B-B14F-4D97-AF65-F5344CB8AC3E}">
        <p14:creationId xmlns:p14="http://schemas.microsoft.com/office/powerpoint/2010/main" val="1129651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0A23D-9551-D903-0C32-E1F798599A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F93D33-0D00-4FB9-E49D-EBBD43A6E462}"/>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E2DFF079-DE82-0B52-0B58-5C2E62E8C35C}"/>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0E42FBF7-A306-E47E-40F3-CE2BA8325987}"/>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EFBD501A-B60A-76DA-F6D4-0C32CD9B7AFB}"/>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7AD80DF6-B8A3-646D-F351-9D90EFD9A438}"/>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250F3516-7230-EFD1-BEC3-83028C54DF9F}"/>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1CEB1913-DA5C-46AC-D40F-B672646E536F}"/>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E77B928D-BD95-1372-ED8D-86B65F5A1B77}"/>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5C7DCDE6-E09F-1967-6B89-2DC85B65A8E2}"/>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15</a:t>
            </a:fld>
            <a:endParaRPr lang="en-AU"/>
          </a:p>
        </p:txBody>
      </p:sp>
      <p:pic>
        <p:nvPicPr>
          <p:cNvPr id="19" name="Picture 18">
            <a:extLst>
              <a:ext uri="{FF2B5EF4-FFF2-40B4-BE49-F238E27FC236}">
                <a16:creationId xmlns:a16="http://schemas.microsoft.com/office/drawing/2014/main" id="{EF48C0DC-7151-EA79-9196-165A65F8EAE9}"/>
              </a:ext>
            </a:extLst>
          </p:cNvPr>
          <p:cNvPicPr>
            <a:picLocks noChangeAspect="1"/>
          </p:cNvPicPr>
          <p:nvPr/>
        </p:nvPicPr>
        <p:blipFill>
          <a:blip r:embed="rId7"/>
          <a:stretch>
            <a:fillRect/>
          </a:stretch>
        </p:blipFill>
        <p:spPr>
          <a:xfrm>
            <a:off x="1025624" y="1247471"/>
            <a:ext cx="2102327" cy="1009293"/>
          </a:xfrm>
          <a:prstGeom prst="rect">
            <a:avLst/>
          </a:prstGeom>
        </p:spPr>
      </p:pic>
      <p:pic>
        <p:nvPicPr>
          <p:cNvPr id="21" name="Picture 20">
            <a:extLst>
              <a:ext uri="{FF2B5EF4-FFF2-40B4-BE49-F238E27FC236}">
                <a16:creationId xmlns:a16="http://schemas.microsoft.com/office/drawing/2014/main" id="{F7F10B54-9054-82B1-45ED-A95BCDD32DE5}"/>
              </a:ext>
            </a:extLst>
          </p:cNvPr>
          <p:cNvPicPr>
            <a:picLocks noChangeAspect="1"/>
          </p:cNvPicPr>
          <p:nvPr/>
        </p:nvPicPr>
        <p:blipFill>
          <a:blip r:embed="rId8"/>
          <a:stretch>
            <a:fillRect/>
          </a:stretch>
        </p:blipFill>
        <p:spPr>
          <a:xfrm>
            <a:off x="1051501" y="2635270"/>
            <a:ext cx="2188202" cy="849429"/>
          </a:xfrm>
          <a:prstGeom prst="rect">
            <a:avLst/>
          </a:prstGeom>
        </p:spPr>
      </p:pic>
      <p:pic>
        <p:nvPicPr>
          <p:cNvPr id="23" name="Picture 22">
            <a:extLst>
              <a:ext uri="{FF2B5EF4-FFF2-40B4-BE49-F238E27FC236}">
                <a16:creationId xmlns:a16="http://schemas.microsoft.com/office/drawing/2014/main" id="{038D657F-0D81-0ABB-C570-4D0FA8509D27}"/>
              </a:ext>
            </a:extLst>
          </p:cNvPr>
          <p:cNvPicPr>
            <a:picLocks noChangeAspect="1"/>
          </p:cNvPicPr>
          <p:nvPr/>
        </p:nvPicPr>
        <p:blipFill>
          <a:blip r:embed="rId9">
            <a:alphaModFix amt="20000"/>
          </a:blip>
          <a:stretch>
            <a:fillRect/>
          </a:stretch>
        </p:blipFill>
        <p:spPr>
          <a:xfrm>
            <a:off x="1025624" y="3865556"/>
            <a:ext cx="2076450" cy="735681"/>
          </a:xfrm>
          <a:prstGeom prst="rect">
            <a:avLst/>
          </a:prstGeom>
        </p:spPr>
      </p:pic>
      <p:pic>
        <p:nvPicPr>
          <p:cNvPr id="2058" name="Picture 10" descr="DLM logo">
            <a:extLst>
              <a:ext uri="{FF2B5EF4-FFF2-40B4-BE49-F238E27FC236}">
                <a16:creationId xmlns:a16="http://schemas.microsoft.com/office/drawing/2014/main" id="{B170856D-98BD-BF06-D348-BB73E4DB3BD6}"/>
              </a:ext>
            </a:extLst>
          </p:cNvPr>
          <p:cNvPicPr>
            <a:picLocks noChangeAspect="1" noChangeArrowheads="1"/>
          </p:cNvPicPr>
          <p:nvPr/>
        </p:nvPicPr>
        <p:blipFill>
          <a:blip r:embed="rId10">
            <a:alphaModFix amt="20000"/>
            <a:extLst>
              <a:ext uri="{28A0092B-C50C-407E-A947-70E740481C1C}">
                <a14:useLocalDpi xmlns:a14="http://schemas.microsoft.com/office/drawing/2010/main" val="0"/>
              </a:ext>
            </a:extLst>
          </a:blip>
          <a:srcRect/>
          <a:stretch>
            <a:fillRect/>
          </a:stretch>
        </p:blipFill>
        <p:spPr bwMode="auto">
          <a:xfrm>
            <a:off x="1051501" y="4857912"/>
            <a:ext cx="20764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48D39A87-53D7-FA8B-25E5-0CE88DF4319A}"/>
              </a:ext>
            </a:extLst>
          </p:cNvPr>
          <p:cNvPicPr>
            <a:picLocks noChangeAspect="1"/>
          </p:cNvPicPr>
          <p:nvPr/>
        </p:nvPicPr>
        <p:blipFill>
          <a:blip r:embed="rId11">
            <a:alphaModFix amt="20000"/>
          </a:blip>
          <a:stretch>
            <a:fillRect/>
          </a:stretch>
        </p:blipFill>
        <p:spPr>
          <a:xfrm>
            <a:off x="892133" y="5610529"/>
            <a:ext cx="2179407" cy="1009293"/>
          </a:xfrm>
          <a:prstGeom prst="rect">
            <a:avLst/>
          </a:prstGeom>
        </p:spPr>
      </p:pic>
      <p:sp>
        <p:nvSpPr>
          <p:cNvPr id="12" name="TextBox 11">
            <a:extLst>
              <a:ext uri="{FF2B5EF4-FFF2-40B4-BE49-F238E27FC236}">
                <a16:creationId xmlns:a16="http://schemas.microsoft.com/office/drawing/2014/main" id="{4702CE25-2CEC-0ADD-23EE-56632C8F2567}"/>
              </a:ext>
            </a:extLst>
          </p:cNvPr>
          <p:cNvSpPr txBox="1"/>
          <p:nvPr/>
        </p:nvSpPr>
        <p:spPr>
          <a:xfrm>
            <a:off x="3681122" y="2736818"/>
            <a:ext cx="4992940" cy="646331"/>
          </a:xfrm>
          <a:prstGeom prst="rect">
            <a:avLst/>
          </a:prstGeom>
          <a:noFill/>
        </p:spPr>
        <p:txBody>
          <a:bodyPr wrap="square">
            <a:spAutoFit/>
          </a:bodyPr>
          <a:lstStyle/>
          <a:p>
            <a:r>
              <a:rPr lang="en-AU" b="0" i="0">
                <a:solidFill>
                  <a:srgbClr val="737A7F"/>
                </a:solidFill>
                <a:effectLst/>
                <a:latin typeface="Arial" panose="020B0604020202020204" pitchFamily="34" charset="0"/>
              </a:rPr>
              <a:t>web-based application to easily find, access, and share data through a well-tuned navigation</a:t>
            </a:r>
            <a:endParaRPr lang="en-AU"/>
          </a:p>
        </p:txBody>
      </p:sp>
    </p:spTree>
    <p:extLst>
      <p:ext uri="{BB962C8B-B14F-4D97-AF65-F5344CB8AC3E}">
        <p14:creationId xmlns:p14="http://schemas.microsoft.com/office/powerpoint/2010/main" val="293894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20571-3492-7D0A-7381-043B5C1346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587B60-7DD9-7705-38E0-D49442783EEE}"/>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40AD28CC-0600-1CDC-E1CB-65500A72E29F}"/>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F3948BDF-8D8A-BDDD-3A76-645FEE333DC6}"/>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F2219430-8575-EE22-C0B6-E6251382473B}"/>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DDDE4081-FCD0-1F48-2317-6D1CC782A78D}"/>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85ECDF48-C0BA-1565-72E9-08C8F9B4460B}"/>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5C3A6C4C-0A09-3BE3-54A2-AD9B2EE14502}"/>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DBF4D04A-CF15-84CE-847E-859BFA7953EB}"/>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24C009C1-B088-0431-74D5-41C8984596DD}"/>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16</a:t>
            </a:fld>
            <a:endParaRPr lang="en-AU"/>
          </a:p>
        </p:txBody>
      </p:sp>
      <p:pic>
        <p:nvPicPr>
          <p:cNvPr id="19" name="Picture 18">
            <a:extLst>
              <a:ext uri="{FF2B5EF4-FFF2-40B4-BE49-F238E27FC236}">
                <a16:creationId xmlns:a16="http://schemas.microsoft.com/office/drawing/2014/main" id="{CDC2E55F-5ADB-8D78-EF91-4B5C6DC4A7F4}"/>
              </a:ext>
            </a:extLst>
          </p:cNvPr>
          <p:cNvPicPr>
            <a:picLocks noChangeAspect="1"/>
          </p:cNvPicPr>
          <p:nvPr/>
        </p:nvPicPr>
        <p:blipFill>
          <a:blip r:embed="rId7"/>
          <a:stretch>
            <a:fillRect/>
          </a:stretch>
        </p:blipFill>
        <p:spPr>
          <a:xfrm>
            <a:off x="1025624" y="1247471"/>
            <a:ext cx="2102327" cy="1009293"/>
          </a:xfrm>
          <a:prstGeom prst="rect">
            <a:avLst/>
          </a:prstGeom>
        </p:spPr>
      </p:pic>
      <p:pic>
        <p:nvPicPr>
          <p:cNvPr id="21" name="Picture 20">
            <a:extLst>
              <a:ext uri="{FF2B5EF4-FFF2-40B4-BE49-F238E27FC236}">
                <a16:creationId xmlns:a16="http://schemas.microsoft.com/office/drawing/2014/main" id="{AEE9796F-12E9-A945-EF8F-9F7960AF135E}"/>
              </a:ext>
            </a:extLst>
          </p:cNvPr>
          <p:cNvPicPr>
            <a:picLocks noChangeAspect="1"/>
          </p:cNvPicPr>
          <p:nvPr/>
        </p:nvPicPr>
        <p:blipFill>
          <a:blip r:embed="rId8"/>
          <a:stretch>
            <a:fillRect/>
          </a:stretch>
        </p:blipFill>
        <p:spPr>
          <a:xfrm>
            <a:off x="1051501" y="2635270"/>
            <a:ext cx="2188202" cy="849429"/>
          </a:xfrm>
          <a:prstGeom prst="rect">
            <a:avLst/>
          </a:prstGeom>
        </p:spPr>
      </p:pic>
      <p:pic>
        <p:nvPicPr>
          <p:cNvPr id="23" name="Picture 22">
            <a:extLst>
              <a:ext uri="{FF2B5EF4-FFF2-40B4-BE49-F238E27FC236}">
                <a16:creationId xmlns:a16="http://schemas.microsoft.com/office/drawing/2014/main" id="{42107C79-B62A-09F5-4246-2F0F68B515FA}"/>
              </a:ext>
            </a:extLst>
          </p:cNvPr>
          <p:cNvPicPr>
            <a:picLocks noChangeAspect="1"/>
          </p:cNvPicPr>
          <p:nvPr/>
        </p:nvPicPr>
        <p:blipFill>
          <a:blip r:embed="rId9">
            <a:alphaModFix amt="20000"/>
          </a:blip>
          <a:stretch>
            <a:fillRect/>
          </a:stretch>
        </p:blipFill>
        <p:spPr>
          <a:xfrm>
            <a:off x="1025624" y="3865556"/>
            <a:ext cx="2076450" cy="735681"/>
          </a:xfrm>
          <a:prstGeom prst="rect">
            <a:avLst/>
          </a:prstGeom>
        </p:spPr>
      </p:pic>
      <p:pic>
        <p:nvPicPr>
          <p:cNvPr id="2058" name="Picture 10" descr="DLM logo">
            <a:extLst>
              <a:ext uri="{FF2B5EF4-FFF2-40B4-BE49-F238E27FC236}">
                <a16:creationId xmlns:a16="http://schemas.microsoft.com/office/drawing/2014/main" id="{6005DC43-C1EA-AEFE-56AA-07242C5543D4}"/>
              </a:ext>
            </a:extLst>
          </p:cNvPr>
          <p:cNvPicPr>
            <a:picLocks noChangeAspect="1" noChangeArrowheads="1"/>
          </p:cNvPicPr>
          <p:nvPr/>
        </p:nvPicPr>
        <p:blipFill>
          <a:blip r:embed="rId10">
            <a:alphaModFix amt="20000"/>
            <a:extLst>
              <a:ext uri="{28A0092B-C50C-407E-A947-70E740481C1C}">
                <a14:useLocalDpi xmlns:a14="http://schemas.microsoft.com/office/drawing/2010/main" val="0"/>
              </a:ext>
            </a:extLst>
          </a:blip>
          <a:srcRect/>
          <a:stretch>
            <a:fillRect/>
          </a:stretch>
        </p:blipFill>
        <p:spPr bwMode="auto">
          <a:xfrm>
            <a:off x="1051501" y="4857912"/>
            <a:ext cx="20764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2D1AEBE-22E0-487F-5116-76D2A89A3C00}"/>
              </a:ext>
            </a:extLst>
          </p:cNvPr>
          <p:cNvPicPr>
            <a:picLocks noChangeAspect="1"/>
          </p:cNvPicPr>
          <p:nvPr/>
        </p:nvPicPr>
        <p:blipFill>
          <a:blip r:embed="rId11">
            <a:alphaModFix amt="20000"/>
          </a:blip>
          <a:stretch>
            <a:fillRect/>
          </a:stretch>
        </p:blipFill>
        <p:spPr>
          <a:xfrm>
            <a:off x="892133" y="5610529"/>
            <a:ext cx="2179407" cy="1009293"/>
          </a:xfrm>
          <a:prstGeom prst="rect">
            <a:avLst/>
          </a:prstGeom>
        </p:spPr>
      </p:pic>
      <p:pic>
        <p:nvPicPr>
          <p:cNvPr id="13" name="Picture 12">
            <a:extLst>
              <a:ext uri="{FF2B5EF4-FFF2-40B4-BE49-F238E27FC236}">
                <a16:creationId xmlns:a16="http://schemas.microsoft.com/office/drawing/2014/main" id="{A6552437-E472-2675-5795-B05921F8D9C1}"/>
              </a:ext>
            </a:extLst>
          </p:cNvPr>
          <p:cNvPicPr>
            <a:picLocks noChangeAspect="1"/>
          </p:cNvPicPr>
          <p:nvPr/>
        </p:nvPicPr>
        <p:blipFill>
          <a:blip r:embed="rId12"/>
          <a:stretch>
            <a:fillRect/>
          </a:stretch>
        </p:blipFill>
        <p:spPr>
          <a:xfrm>
            <a:off x="3863610" y="1752117"/>
            <a:ext cx="7436257" cy="4488211"/>
          </a:xfrm>
          <a:prstGeom prst="rect">
            <a:avLst/>
          </a:prstGeom>
        </p:spPr>
      </p:pic>
    </p:spTree>
    <p:extLst>
      <p:ext uri="{BB962C8B-B14F-4D97-AF65-F5344CB8AC3E}">
        <p14:creationId xmlns:p14="http://schemas.microsoft.com/office/powerpoint/2010/main" val="247976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509B99-F7E3-7899-778F-BAF5568C955B}"/>
              </a:ext>
            </a:extLst>
          </p:cNvPr>
          <p:cNvPicPr>
            <a:picLocks noChangeAspect="1"/>
          </p:cNvPicPr>
          <p:nvPr/>
        </p:nvPicPr>
        <p:blipFill>
          <a:blip r:embed="rId2"/>
          <a:stretch>
            <a:fillRect/>
          </a:stretch>
        </p:blipFill>
        <p:spPr>
          <a:xfrm>
            <a:off x="1025624" y="1389535"/>
            <a:ext cx="2076450" cy="714375"/>
          </a:xfrm>
          <a:prstGeom prst="rect">
            <a:avLst/>
          </a:prstGeom>
        </p:spPr>
      </p:pic>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.Stat Data Explorer</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3"/>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4"/>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5"/>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6"/>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7"/>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17</a:t>
            </a:fld>
            <a:endParaRPr lang="en-AU"/>
          </a:p>
        </p:txBody>
      </p:sp>
      <p:sp>
        <p:nvSpPr>
          <p:cNvPr id="12" name="Content Placeholder 1">
            <a:extLst>
              <a:ext uri="{FF2B5EF4-FFF2-40B4-BE49-F238E27FC236}">
                <a16:creationId xmlns:a16="http://schemas.microsoft.com/office/drawing/2014/main" id="{43BAFED9-2E6B-9322-6B9A-84259D261C02}"/>
              </a:ext>
            </a:extLst>
          </p:cNvPr>
          <p:cNvSpPr>
            <a:spLocks noGrp="1"/>
          </p:cNvSpPr>
          <p:nvPr>
            <p:ph idx="1"/>
          </p:nvPr>
        </p:nvSpPr>
        <p:spPr>
          <a:xfrm>
            <a:off x="1025624" y="2317687"/>
            <a:ext cx="10515600" cy="1883122"/>
          </a:xfrm>
        </p:spPr>
        <p:txBody>
          <a:bodyPr>
            <a:normAutofit/>
          </a:bodyPr>
          <a:lstStyle/>
          <a:p>
            <a:pPr marL="0" indent="0">
              <a:buNone/>
            </a:pPr>
            <a:r>
              <a:rPr lang="en-AU" sz="2400" i="1">
                <a:solidFill>
                  <a:schemeClr val="tx1">
                    <a:lumMod val="65000"/>
                    <a:lumOff val="35000"/>
                  </a:schemeClr>
                </a:solidFill>
              </a:rPr>
              <a:t>The .Stat Suite Data Explorer, a web-based front-office application for easy finding, understanding and using of data through an efficient well-tuned navigation and search approach, appropriate data previews and contextual metadata, and download in standard formats, APIs or share features.</a:t>
            </a:r>
          </a:p>
          <a:p>
            <a:pPr marL="0" indent="0">
              <a:buNone/>
            </a:pPr>
            <a:r>
              <a:rPr lang="en-AU" sz="1400">
                <a:solidFill>
                  <a:schemeClr val="tx1">
                    <a:lumMod val="65000"/>
                    <a:lumOff val="35000"/>
                  </a:schemeClr>
                </a:solidFill>
                <a:hlinkClick r:id="rId8"/>
              </a:rPr>
              <a:t>https://sis-cc.gitlab.io/dotstatsuite-documentation/using-de/</a:t>
            </a:r>
            <a:endParaRPr lang="en-AU" sz="1400">
              <a:solidFill>
                <a:schemeClr val="tx1">
                  <a:lumMod val="65000"/>
                  <a:lumOff val="35000"/>
                </a:schemeClr>
              </a:solidFill>
            </a:endParaRPr>
          </a:p>
        </p:txBody>
      </p:sp>
      <p:sp>
        <p:nvSpPr>
          <p:cNvPr id="14" name="TextBox 13">
            <a:extLst>
              <a:ext uri="{FF2B5EF4-FFF2-40B4-BE49-F238E27FC236}">
                <a16:creationId xmlns:a16="http://schemas.microsoft.com/office/drawing/2014/main" id="{349F349D-1BE9-3DDB-B877-5EDB4A9FBA6B}"/>
              </a:ext>
            </a:extLst>
          </p:cNvPr>
          <p:cNvSpPr txBox="1"/>
          <p:nvPr/>
        </p:nvSpPr>
        <p:spPr>
          <a:xfrm>
            <a:off x="1025624" y="4391247"/>
            <a:ext cx="10515600" cy="1754326"/>
          </a:xfrm>
          <a:prstGeom prst="rect">
            <a:avLst/>
          </a:prstGeom>
          <a:noFill/>
        </p:spPr>
        <p:txBody>
          <a:bodyPr wrap="square" rtlCol="0">
            <a:spAutoFit/>
          </a:bodyPr>
          <a:lstStyle/>
          <a:p>
            <a:r>
              <a:rPr lang="en-AU"/>
              <a:t>DEMO:</a:t>
            </a:r>
          </a:p>
          <a:p>
            <a:pPr marL="285750" indent="-285750">
              <a:buFontTx/>
              <a:buChar char="-"/>
            </a:pPr>
            <a:r>
              <a:rPr lang="en-AU"/>
              <a:t>Search for data</a:t>
            </a:r>
          </a:p>
          <a:p>
            <a:pPr marL="285750" indent="-285750">
              <a:buFontTx/>
              <a:buChar char="-"/>
            </a:pPr>
            <a:r>
              <a:rPr lang="en-AU"/>
              <a:t>View default table, adjust filters, adjust layout, export data, share</a:t>
            </a:r>
          </a:p>
          <a:p>
            <a:pPr marL="285750" indent="-285750">
              <a:buFontTx/>
              <a:buChar char="-"/>
            </a:pPr>
            <a:r>
              <a:rPr lang="en-AU"/>
              <a:t>Full screen view, show code/labels/both, get API calls, login, contact form</a:t>
            </a:r>
          </a:p>
          <a:p>
            <a:pPr marL="285750" indent="-285750">
              <a:buFontTx/>
              <a:buChar char="-"/>
            </a:pPr>
            <a:endParaRPr lang="en-AU"/>
          </a:p>
          <a:p>
            <a:pPr marL="285750" indent="-285750">
              <a:buFontTx/>
              <a:buChar char="-"/>
            </a:pPr>
            <a:endParaRPr lang="en-AU"/>
          </a:p>
        </p:txBody>
      </p:sp>
    </p:spTree>
    <p:extLst>
      <p:ext uri="{BB962C8B-B14F-4D97-AF65-F5344CB8AC3E}">
        <p14:creationId xmlns:p14="http://schemas.microsoft.com/office/powerpoint/2010/main" val="1647552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A3D3-84EA-347C-C9E5-1737374451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F99476-DD85-7FBB-A733-6E81A7094F92}"/>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C6750361-21A1-1486-BFBF-5863AA7ABFF7}"/>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69CFB2B-6829-F169-DB3A-1AAC2F49ED64}"/>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8D1EEBC3-E6BB-C09A-5DBF-B6FE8CD76FFB}"/>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78A8B27E-FE23-C9B6-8B9C-CF0891AF5022}"/>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A15356DE-E250-290D-DB59-8B13FFB5C66C}"/>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318876A-F7EF-E6B0-5EED-EAC4EC5A44AB}"/>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99CCCAC-3C92-5CF0-9CC1-641135477F7A}"/>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573D0AD3-3DDE-3F02-CD58-C92F10615AFC}"/>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18</a:t>
            </a:fld>
            <a:endParaRPr lang="en-AU"/>
          </a:p>
        </p:txBody>
      </p:sp>
      <p:pic>
        <p:nvPicPr>
          <p:cNvPr id="19" name="Picture 18">
            <a:extLst>
              <a:ext uri="{FF2B5EF4-FFF2-40B4-BE49-F238E27FC236}">
                <a16:creationId xmlns:a16="http://schemas.microsoft.com/office/drawing/2014/main" id="{BE38B818-5182-3235-9753-EED58260349A}"/>
              </a:ext>
            </a:extLst>
          </p:cNvPr>
          <p:cNvPicPr>
            <a:picLocks noChangeAspect="1"/>
          </p:cNvPicPr>
          <p:nvPr/>
        </p:nvPicPr>
        <p:blipFill>
          <a:blip r:embed="rId7"/>
          <a:stretch>
            <a:fillRect/>
          </a:stretch>
        </p:blipFill>
        <p:spPr>
          <a:xfrm>
            <a:off x="1025624" y="1247471"/>
            <a:ext cx="2102327" cy="1009293"/>
          </a:xfrm>
          <a:prstGeom prst="rect">
            <a:avLst/>
          </a:prstGeom>
        </p:spPr>
      </p:pic>
      <p:pic>
        <p:nvPicPr>
          <p:cNvPr id="21" name="Picture 20">
            <a:extLst>
              <a:ext uri="{FF2B5EF4-FFF2-40B4-BE49-F238E27FC236}">
                <a16:creationId xmlns:a16="http://schemas.microsoft.com/office/drawing/2014/main" id="{3BD1F5E7-4C4B-C96B-B30A-41BBD059F45E}"/>
              </a:ext>
            </a:extLst>
          </p:cNvPr>
          <p:cNvPicPr>
            <a:picLocks noChangeAspect="1"/>
          </p:cNvPicPr>
          <p:nvPr/>
        </p:nvPicPr>
        <p:blipFill>
          <a:blip r:embed="rId8">
            <a:alphaModFix amt="20000"/>
          </a:blip>
          <a:stretch>
            <a:fillRect/>
          </a:stretch>
        </p:blipFill>
        <p:spPr>
          <a:xfrm>
            <a:off x="1051501" y="2635270"/>
            <a:ext cx="2188202" cy="849429"/>
          </a:xfrm>
          <a:prstGeom prst="rect">
            <a:avLst/>
          </a:prstGeom>
        </p:spPr>
      </p:pic>
      <p:pic>
        <p:nvPicPr>
          <p:cNvPr id="23" name="Picture 22">
            <a:extLst>
              <a:ext uri="{FF2B5EF4-FFF2-40B4-BE49-F238E27FC236}">
                <a16:creationId xmlns:a16="http://schemas.microsoft.com/office/drawing/2014/main" id="{E81E902D-FFC6-706B-136B-9E855ACBA413}"/>
              </a:ext>
            </a:extLst>
          </p:cNvPr>
          <p:cNvPicPr>
            <a:picLocks noChangeAspect="1"/>
          </p:cNvPicPr>
          <p:nvPr/>
        </p:nvPicPr>
        <p:blipFill>
          <a:blip r:embed="rId9"/>
          <a:stretch>
            <a:fillRect/>
          </a:stretch>
        </p:blipFill>
        <p:spPr>
          <a:xfrm>
            <a:off x="1025624" y="3865556"/>
            <a:ext cx="2076450" cy="735681"/>
          </a:xfrm>
          <a:prstGeom prst="rect">
            <a:avLst/>
          </a:prstGeom>
        </p:spPr>
      </p:pic>
      <p:pic>
        <p:nvPicPr>
          <p:cNvPr id="2058" name="Picture 10" descr="DLM logo">
            <a:extLst>
              <a:ext uri="{FF2B5EF4-FFF2-40B4-BE49-F238E27FC236}">
                <a16:creationId xmlns:a16="http://schemas.microsoft.com/office/drawing/2014/main" id="{D1CCDD16-9EDC-6917-7F26-363E04B409DE}"/>
              </a:ext>
            </a:extLst>
          </p:cNvPr>
          <p:cNvPicPr>
            <a:picLocks noChangeAspect="1" noChangeArrowheads="1"/>
          </p:cNvPicPr>
          <p:nvPr/>
        </p:nvPicPr>
        <p:blipFill>
          <a:blip r:embed="rId10">
            <a:alphaModFix amt="20000"/>
            <a:extLst>
              <a:ext uri="{28A0092B-C50C-407E-A947-70E740481C1C}">
                <a14:useLocalDpi xmlns:a14="http://schemas.microsoft.com/office/drawing/2010/main" val="0"/>
              </a:ext>
            </a:extLst>
          </a:blip>
          <a:srcRect/>
          <a:stretch>
            <a:fillRect/>
          </a:stretch>
        </p:blipFill>
        <p:spPr bwMode="auto">
          <a:xfrm>
            <a:off x="1051501" y="4857912"/>
            <a:ext cx="20764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9EFD6BE-3B2B-A031-C912-66F346953536}"/>
              </a:ext>
            </a:extLst>
          </p:cNvPr>
          <p:cNvPicPr>
            <a:picLocks noChangeAspect="1"/>
          </p:cNvPicPr>
          <p:nvPr/>
        </p:nvPicPr>
        <p:blipFill>
          <a:blip r:embed="rId11">
            <a:alphaModFix amt="20000"/>
          </a:blip>
          <a:stretch>
            <a:fillRect/>
          </a:stretch>
        </p:blipFill>
        <p:spPr>
          <a:xfrm>
            <a:off x="892133" y="5610529"/>
            <a:ext cx="2179407" cy="1009293"/>
          </a:xfrm>
          <a:prstGeom prst="rect">
            <a:avLst/>
          </a:prstGeom>
        </p:spPr>
      </p:pic>
      <p:sp>
        <p:nvSpPr>
          <p:cNvPr id="12" name="TextBox 11">
            <a:extLst>
              <a:ext uri="{FF2B5EF4-FFF2-40B4-BE49-F238E27FC236}">
                <a16:creationId xmlns:a16="http://schemas.microsoft.com/office/drawing/2014/main" id="{39745D49-ECF1-3973-9B2C-9FE2E96ED318}"/>
              </a:ext>
            </a:extLst>
          </p:cNvPr>
          <p:cNvSpPr txBox="1"/>
          <p:nvPr/>
        </p:nvSpPr>
        <p:spPr>
          <a:xfrm>
            <a:off x="3386822" y="3770640"/>
            <a:ext cx="6099242" cy="1200329"/>
          </a:xfrm>
          <a:prstGeom prst="rect">
            <a:avLst/>
          </a:prstGeom>
          <a:noFill/>
        </p:spPr>
        <p:txBody>
          <a:bodyPr wrap="square">
            <a:spAutoFit/>
          </a:bodyPr>
          <a:lstStyle/>
          <a:p>
            <a:r>
              <a:rPr lang="en-AU" b="0" i="0">
                <a:solidFill>
                  <a:srgbClr val="737A7F"/>
                </a:solidFill>
                <a:effectLst/>
                <a:latin typeface="Arial" panose="020B0604020202020204" pitchFamily="34" charset="0"/>
              </a:rPr>
              <a:t>back-office modules to efficiently and timely produce and (re-)use high quality statistical data by defining, running, automating, controlling and evaluating the underlying data processes</a:t>
            </a:r>
            <a:endParaRPr lang="en-AU"/>
          </a:p>
        </p:txBody>
      </p:sp>
    </p:spTree>
    <p:extLst>
      <p:ext uri="{BB962C8B-B14F-4D97-AF65-F5344CB8AC3E}">
        <p14:creationId xmlns:p14="http://schemas.microsoft.com/office/powerpoint/2010/main" val="707028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E80F-E549-90E8-FD52-C2C1410630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0940BE-41BA-2E45-9A12-CAB8B53FC4D1}"/>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7034486F-90B8-B58F-73E1-15322F99E45D}"/>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8668D6D5-3247-5A4C-8BFF-4EECF8EAF0EE}"/>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C2E2F991-81DF-19F0-5490-8397B862D989}"/>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AE2A5D8E-ECB0-1235-C8EC-179E29B593C7}"/>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C7F1B33C-10F9-A581-815D-DE698C0CC9AE}"/>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93B10CAA-A92D-EDF3-E2FC-7A0A27615A04}"/>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284A278C-E0DE-752B-49A6-7F753E26B623}"/>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354F1ED4-C7AD-E2D5-A1F2-7D98966B85B5}"/>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19</a:t>
            </a:fld>
            <a:endParaRPr lang="en-AU"/>
          </a:p>
        </p:txBody>
      </p:sp>
      <p:pic>
        <p:nvPicPr>
          <p:cNvPr id="19" name="Picture 18">
            <a:extLst>
              <a:ext uri="{FF2B5EF4-FFF2-40B4-BE49-F238E27FC236}">
                <a16:creationId xmlns:a16="http://schemas.microsoft.com/office/drawing/2014/main" id="{DAB5D8D8-94D7-BF17-1C3E-60644A4AB610}"/>
              </a:ext>
            </a:extLst>
          </p:cNvPr>
          <p:cNvPicPr>
            <a:picLocks noChangeAspect="1"/>
          </p:cNvPicPr>
          <p:nvPr/>
        </p:nvPicPr>
        <p:blipFill>
          <a:blip r:embed="rId7"/>
          <a:stretch>
            <a:fillRect/>
          </a:stretch>
        </p:blipFill>
        <p:spPr>
          <a:xfrm>
            <a:off x="1025624" y="1247471"/>
            <a:ext cx="2102327" cy="1009293"/>
          </a:xfrm>
          <a:prstGeom prst="rect">
            <a:avLst/>
          </a:prstGeom>
        </p:spPr>
      </p:pic>
      <p:pic>
        <p:nvPicPr>
          <p:cNvPr id="21" name="Picture 20">
            <a:extLst>
              <a:ext uri="{FF2B5EF4-FFF2-40B4-BE49-F238E27FC236}">
                <a16:creationId xmlns:a16="http://schemas.microsoft.com/office/drawing/2014/main" id="{DADA1631-7474-B918-7C3D-D6A1081A9D24}"/>
              </a:ext>
            </a:extLst>
          </p:cNvPr>
          <p:cNvPicPr>
            <a:picLocks noChangeAspect="1"/>
          </p:cNvPicPr>
          <p:nvPr/>
        </p:nvPicPr>
        <p:blipFill>
          <a:blip r:embed="rId8">
            <a:alphaModFix amt="20000"/>
          </a:blip>
          <a:stretch>
            <a:fillRect/>
          </a:stretch>
        </p:blipFill>
        <p:spPr>
          <a:xfrm>
            <a:off x="1051501" y="2635270"/>
            <a:ext cx="2188202" cy="849429"/>
          </a:xfrm>
          <a:prstGeom prst="rect">
            <a:avLst/>
          </a:prstGeom>
        </p:spPr>
      </p:pic>
      <p:pic>
        <p:nvPicPr>
          <p:cNvPr id="23" name="Picture 22">
            <a:extLst>
              <a:ext uri="{FF2B5EF4-FFF2-40B4-BE49-F238E27FC236}">
                <a16:creationId xmlns:a16="http://schemas.microsoft.com/office/drawing/2014/main" id="{BB5471C4-D844-8FC6-E667-9CF2F788A9A2}"/>
              </a:ext>
            </a:extLst>
          </p:cNvPr>
          <p:cNvPicPr>
            <a:picLocks noChangeAspect="1"/>
          </p:cNvPicPr>
          <p:nvPr/>
        </p:nvPicPr>
        <p:blipFill>
          <a:blip r:embed="rId9"/>
          <a:stretch>
            <a:fillRect/>
          </a:stretch>
        </p:blipFill>
        <p:spPr>
          <a:xfrm>
            <a:off x="1025624" y="3865556"/>
            <a:ext cx="2076450" cy="735681"/>
          </a:xfrm>
          <a:prstGeom prst="rect">
            <a:avLst/>
          </a:prstGeom>
        </p:spPr>
      </p:pic>
      <p:pic>
        <p:nvPicPr>
          <p:cNvPr id="2058" name="Picture 10" descr="DLM logo">
            <a:extLst>
              <a:ext uri="{FF2B5EF4-FFF2-40B4-BE49-F238E27FC236}">
                <a16:creationId xmlns:a16="http://schemas.microsoft.com/office/drawing/2014/main" id="{047458AC-0BEB-F998-37AD-4192D8147083}"/>
              </a:ext>
            </a:extLst>
          </p:cNvPr>
          <p:cNvPicPr>
            <a:picLocks noChangeAspect="1" noChangeArrowheads="1"/>
          </p:cNvPicPr>
          <p:nvPr/>
        </p:nvPicPr>
        <p:blipFill>
          <a:blip r:embed="rId10">
            <a:alphaModFix amt="20000"/>
            <a:extLst>
              <a:ext uri="{28A0092B-C50C-407E-A947-70E740481C1C}">
                <a14:useLocalDpi xmlns:a14="http://schemas.microsoft.com/office/drawing/2010/main" val="0"/>
              </a:ext>
            </a:extLst>
          </a:blip>
          <a:srcRect/>
          <a:stretch>
            <a:fillRect/>
          </a:stretch>
        </p:blipFill>
        <p:spPr bwMode="auto">
          <a:xfrm>
            <a:off x="1051501" y="4857912"/>
            <a:ext cx="20764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876E063E-167C-29CC-FE7E-38F1FB6D41B3}"/>
              </a:ext>
            </a:extLst>
          </p:cNvPr>
          <p:cNvPicPr>
            <a:picLocks noChangeAspect="1"/>
          </p:cNvPicPr>
          <p:nvPr/>
        </p:nvPicPr>
        <p:blipFill>
          <a:blip r:embed="rId11">
            <a:alphaModFix amt="20000"/>
          </a:blip>
          <a:stretch>
            <a:fillRect/>
          </a:stretch>
        </p:blipFill>
        <p:spPr>
          <a:xfrm>
            <a:off x="892133" y="5610529"/>
            <a:ext cx="2179407" cy="1009293"/>
          </a:xfrm>
          <a:prstGeom prst="rect">
            <a:avLst/>
          </a:prstGeom>
        </p:spPr>
      </p:pic>
      <p:pic>
        <p:nvPicPr>
          <p:cNvPr id="13" name="Picture 12">
            <a:extLst>
              <a:ext uri="{FF2B5EF4-FFF2-40B4-BE49-F238E27FC236}">
                <a16:creationId xmlns:a16="http://schemas.microsoft.com/office/drawing/2014/main" id="{D44EBE31-ACA9-1445-2511-01ECBA259B69}"/>
              </a:ext>
            </a:extLst>
          </p:cNvPr>
          <p:cNvPicPr>
            <a:picLocks noChangeAspect="1"/>
          </p:cNvPicPr>
          <p:nvPr/>
        </p:nvPicPr>
        <p:blipFill>
          <a:blip r:embed="rId12"/>
          <a:stretch>
            <a:fillRect/>
          </a:stretch>
        </p:blipFill>
        <p:spPr>
          <a:xfrm>
            <a:off x="3666919" y="1824970"/>
            <a:ext cx="8295558" cy="4081172"/>
          </a:xfrm>
          <a:prstGeom prst="rect">
            <a:avLst/>
          </a:prstGeom>
        </p:spPr>
      </p:pic>
    </p:spTree>
    <p:extLst>
      <p:ext uri="{BB962C8B-B14F-4D97-AF65-F5344CB8AC3E}">
        <p14:creationId xmlns:p14="http://schemas.microsoft.com/office/powerpoint/2010/main" val="3841544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B41A2-B232-E88E-60FF-2A017EE70308}"/>
              </a:ext>
            </a:extLst>
          </p:cNvPr>
          <p:cNvSpPr>
            <a:spLocks noGrp="1"/>
          </p:cNvSpPr>
          <p:nvPr>
            <p:ph idx="1"/>
          </p:nvPr>
        </p:nvSpPr>
        <p:spPr>
          <a:xfrm>
            <a:off x="1025624" y="1693580"/>
            <a:ext cx="10515600" cy="4791564"/>
          </a:xfrm>
        </p:spPr>
        <p:txBody>
          <a:bodyPr vert="horz" lIns="91440" tIns="45720" rIns="91440" bIns="45720" rtlCol="0" anchor="t">
            <a:normAutofit/>
          </a:bodyPr>
          <a:lstStyle/>
          <a:p>
            <a:pPr marL="0" indent="0">
              <a:spcBef>
                <a:spcPts val="1800"/>
              </a:spcBef>
              <a:buNone/>
            </a:pPr>
            <a:r>
              <a:rPr lang="en-AU">
                <a:solidFill>
                  <a:schemeClr val="tx1">
                    <a:lumMod val="65000"/>
                    <a:lumOff val="35000"/>
                  </a:schemeClr>
                </a:solidFill>
              </a:rPr>
              <a:t>At the end of this session, you will be able to:</a:t>
            </a:r>
          </a:p>
          <a:p>
            <a:pPr>
              <a:spcBef>
                <a:spcPts val="1800"/>
              </a:spcBef>
            </a:pPr>
            <a:r>
              <a:rPr lang="en-AU">
                <a:solidFill>
                  <a:schemeClr val="tx1">
                    <a:lumMod val="65000"/>
                    <a:lumOff val="35000"/>
                  </a:schemeClr>
                </a:solidFill>
              </a:rPr>
              <a:t>List existing SDMX software.</a:t>
            </a:r>
            <a:endParaRPr lang="en-US">
              <a:solidFill>
                <a:srgbClr val="000000"/>
              </a:solidFill>
            </a:endParaRPr>
          </a:p>
          <a:p>
            <a:pPr>
              <a:spcBef>
                <a:spcPts val="1800"/>
              </a:spcBef>
            </a:pPr>
            <a:r>
              <a:rPr lang="en-AU">
                <a:solidFill>
                  <a:schemeClr val="tx1">
                    <a:lumMod val="65000"/>
                    <a:lumOff val="35000"/>
                  </a:schemeClr>
                </a:solidFill>
              </a:rPr>
              <a:t>Identify the right tool for main SDMX and .Stat Suite related tasks.</a:t>
            </a:r>
            <a:endParaRPr lang="en-US">
              <a:solidFill>
                <a:srgbClr val="000000"/>
              </a:solidFill>
            </a:endParaRPr>
          </a:p>
          <a:p>
            <a:pPr>
              <a:spcBef>
                <a:spcPts val="1800"/>
              </a:spcBef>
            </a:pPr>
            <a:r>
              <a:rPr lang="en-AU">
                <a:solidFill>
                  <a:schemeClr val="tx1">
                    <a:lumMod val="65000"/>
                    <a:lumOff val="35000"/>
                  </a:schemeClr>
                </a:solidFill>
              </a:rPr>
              <a:t>Find additional resources regarding SDMX tooling.</a:t>
            </a:r>
          </a:p>
        </p:txBody>
      </p:sp>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Learning objectives</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2</a:t>
            </a:fld>
            <a:endParaRPr lang="en-AU"/>
          </a:p>
        </p:txBody>
      </p:sp>
    </p:spTree>
    <p:extLst>
      <p:ext uri="{BB962C8B-B14F-4D97-AF65-F5344CB8AC3E}">
        <p14:creationId xmlns:p14="http://schemas.microsoft.com/office/powerpoint/2010/main" val="87215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588964-20ED-94E0-6A6D-CA487947BF71}"/>
              </a:ext>
            </a:extLst>
          </p:cNvPr>
          <p:cNvPicPr>
            <a:picLocks noChangeAspect="1"/>
          </p:cNvPicPr>
          <p:nvPr/>
        </p:nvPicPr>
        <p:blipFill>
          <a:blip r:embed="rId2"/>
          <a:stretch>
            <a:fillRect/>
          </a:stretch>
        </p:blipFill>
        <p:spPr>
          <a:xfrm>
            <a:off x="1025957" y="1372557"/>
            <a:ext cx="2076117" cy="712800"/>
          </a:xfrm>
          <a:prstGeom prst="rect">
            <a:avLst/>
          </a:prstGeom>
        </p:spPr>
      </p:pic>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.Stat DLM</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3"/>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4"/>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5"/>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6"/>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7"/>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20</a:t>
            </a:fld>
            <a:endParaRPr lang="en-AU"/>
          </a:p>
        </p:txBody>
      </p:sp>
      <p:sp>
        <p:nvSpPr>
          <p:cNvPr id="12" name="Content Placeholder 1">
            <a:extLst>
              <a:ext uri="{FF2B5EF4-FFF2-40B4-BE49-F238E27FC236}">
                <a16:creationId xmlns:a16="http://schemas.microsoft.com/office/drawing/2014/main" id="{43BAFED9-2E6B-9322-6B9A-84259D261C02}"/>
              </a:ext>
            </a:extLst>
          </p:cNvPr>
          <p:cNvSpPr>
            <a:spLocks noGrp="1"/>
          </p:cNvSpPr>
          <p:nvPr>
            <p:ph idx="1"/>
          </p:nvPr>
        </p:nvSpPr>
        <p:spPr>
          <a:xfrm>
            <a:off x="1025624" y="2317687"/>
            <a:ext cx="10515600" cy="1883122"/>
          </a:xfrm>
        </p:spPr>
        <p:txBody>
          <a:bodyPr>
            <a:normAutofit/>
          </a:bodyPr>
          <a:lstStyle/>
          <a:p>
            <a:pPr marL="0" indent="0">
              <a:buNone/>
            </a:pPr>
            <a:r>
              <a:rPr lang="en-AU" sz="2400" i="1">
                <a:solidFill>
                  <a:schemeClr val="tx1">
                    <a:lumMod val="65000"/>
                    <a:lumOff val="35000"/>
                  </a:schemeClr>
                </a:solidFill>
              </a:rPr>
              <a:t>The .Stat Data Lifecycle Manager, a set of adaptive back-office modules to efficiently and timely produce and (re-)use high quality statistical data by defining, running, automating, controlling and evaluating the underlying data processes.</a:t>
            </a:r>
          </a:p>
          <a:p>
            <a:pPr marL="0" indent="0">
              <a:buNone/>
            </a:pPr>
            <a:r>
              <a:rPr lang="en-AU" sz="1400">
                <a:solidFill>
                  <a:schemeClr val="tx1">
                    <a:lumMod val="65000"/>
                    <a:lumOff val="35000"/>
                  </a:schemeClr>
                </a:solidFill>
                <a:hlinkClick r:id="rId8"/>
              </a:rPr>
              <a:t>https://sis-cc.gitlab.io/dotstatsuite-documentation/using-de/</a:t>
            </a:r>
            <a:endParaRPr lang="en-AU" sz="1400">
              <a:solidFill>
                <a:schemeClr val="tx1">
                  <a:lumMod val="65000"/>
                  <a:lumOff val="35000"/>
                </a:schemeClr>
              </a:solidFill>
            </a:endParaRPr>
          </a:p>
        </p:txBody>
      </p:sp>
      <p:sp>
        <p:nvSpPr>
          <p:cNvPr id="14" name="TextBox 13">
            <a:extLst>
              <a:ext uri="{FF2B5EF4-FFF2-40B4-BE49-F238E27FC236}">
                <a16:creationId xmlns:a16="http://schemas.microsoft.com/office/drawing/2014/main" id="{F1648037-2F6D-88A6-DC96-6510A6EEA60A}"/>
              </a:ext>
            </a:extLst>
          </p:cNvPr>
          <p:cNvSpPr txBox="1"/>
          <p:nvPr/>
        </p:nvSpPr>
        <p:spPr>
          <a:xfrm>
            <a:off x="1025623" y="4391247"/>
            <a:ext cx="11063595" cy="2585323"/>
          </a:xfrm>
          <a:prstGeom prst="rect">
            <a:avLst/>
          </a:prstGeom>
          <a:noFill/>
        </p:spPr>
        <p:txBody>
          <a:bodyPr wrap="square" rtlCol="0">
            <a:spAutoFit/>
          </a:bodyPr>
          <a:lstStyle/>
          <a:p>
            <a:r>
              <a:rPr lang="en-AU"/>
              <a:t>DEMO:</a:t>
            </a:r>
          </a:p>
          <a:p>
            <a:pPr marL="285750" indent="-285750">
              <a:buFontTx/>
              <a:buChar char="-"/>
            </a:pPr>
            <a:r>
              <a:rPr lang="en-AU"/>
              <a:t>Login, select dataspace</a:t>
            </a:r>
          </a:p>
          <a:p>
            <a:pPr marL="285750" indent="-285750">
              <a:buFontTx/>
              <a:buChar char="-"/>
            </a:pPr>
            <a:r>
              <a:rPr lang="en-AU"/>
              <a:t>Select type of SDMX object, filter, select/multi-select</a:t>
            </a:r>
          </a:p>
          <a:p>
            <a:pPr marL="285750" indent="-285750">
              <a:buFontTx/>
              <a:buChar char="-"/>
            </a:pPr>
            <a:r>
              <a:rPr lang="en-AU"/>
              <a:t>General/DSD/dataflow contextual menu incl. management of dependencies and transfer across dataspaces</a:t>
            </a:r>
          </a:p>
          <a:p>
            <a:pPr marL="285750" indent="-285750">
              <a:buFontTx/>
              <a:buChar char="-"/>
            </a:pPr>
            <a:r>
              <a:rPr lang="en-AU"/>
              <a:t>Upload structures, upload data &amp; referential metadata, </a:t>
            </a:r>
            <a:r>
              <a:rPr lang="en-AU" err="1"/>
              <a:t>emnargo</a:t>
            </a:r>
            <a:endParaRPr lang="en-AU"/>
          </a:p>
          <a:p>
            <a:pPr marL="285750" indent="-285750">
              <a:buFontTx/>
              <a:buChar char="-"/>
            </a:pPr>
            <a:r>
              <a:rPr lang="en-AU"/>
              <a:t>Logbook, manage access rights</a:t>
            </a:r>
          </a:p>
          <a:p>
            <a:pPr marL="285750" indent="-285750">
              <a:buFontTx/>
              <a:buChar char="-"/>
            </a:pPr>
            <a:r>
              <a:rPr lang="en-AU"/>
              <a:t>FWB integration</a:t>
            </a:r>
          </a:p>
          <a:p>
            <a:pPr marL="285750" indent="-285750">
              <a:buFontTx/>
              <a:buChar char="-"/>
            </a:pPr>
            <a:endParaRPr lang="en-AU"/>
          </a:p>
          <a:p>
            <a:pPr marL="285750" indent="-285750">
              <a:buFontTx/>
              <a:buChar char="-"/>
            </a:pPr>
            <a:endParaRPr lang="en-AU"/>
          </a:p>
        </p:txBody>
      </p:sp>
    </p:spTree>
    <p:extLst>
      <p:ext uri="{BB962C8B-B14F-4D97-AF65-F5344CB8AC3E}">
        <p14:creationId xmlns:p14="http://schemas.microsoft.com/office/powerpoint/2010/main" val="1575838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35E36-AACD-CFB7-D31D-9157E5988D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C311B8-632E-3F40-1621-1790BEEF6ED7}"/>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78588641-BE1F-1766-8B89-4A75C57B0AFA}"/>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2B299F9F-3C25-FCC4-2545-6FD66B4D1B34}"/>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1FD5F45F-0EFC-22C7-E206-F3A43E54655F}"/>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F8D2F53E-083D-F8B8-5E86-9E069CB06EFC}"/>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80F0D056-EDC6-32D8-DF82-B6D6A6299FBC}"/>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33676858-51B7-F17E-9FF3-7220B0861FBF}"/>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0719C75E-ECAA-F1D3-11AC-063F04586778}"/>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849A2C36-22DD-BD85-8438-DE611D832A6F}"/>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21</a:t>
            </a:fld>
            <a:endParaRPr lang="en-AU"/>
          </a:p>
        </p:txBody>
      </p:sp>
      <p:pic>
        <p:nvPicPr>
          <p:cNvPr id="19" name="Picture 18">
            <a:extLst>
              <a:ext uri="{FF2B5EF4-FFF2-40B4-BE49-F238E27FC236}">
                <a16:creationId xmlns:a16="http://schemas.microsoft.com/office/drawing/2014/main" id="{CB00E1CC-26CE-FD55-B898-CC422ABB118A}"/>
              </a:ext>
            </a:extLst>
          </p:cNvPr>
          <p:cNvPicPr>
            <a:picLocks noChangeAspect="1"/>
          </p:cNvPicPr>
          <p:nvPr/>
        </p:nvPicPr>
        <p:blipFill>
          <a:blip r:embed="rId7"/>
          <a:stretch>
            <a:fillRect/>
          </a:stretch>
        </p:blipFill>
        <p:spPr>
          <a:xfrm>
            <a:off x="1025624" y="1247471"/>
            <a:ext cx="2102327" cy="1009293"/>
          </a:xfrm>
          <a:prstGeom prst="rect">
            <a:avLst/>
          </a:prstGeom>
        </p:spPr>
      </p:pic>
      <p:pic>
        <p:nvPicPr>
          <p:cNvPr id="21" name="Picture 20">
            <a:extLst>
              <a:ext uri="{FF2B5EF4-FFF2-40B4-BE49-F238E27FC236}">
                <a16:creationId xmlns:a16="http://schemas.microsoft.com/office/drawing/2014/main" id="{489CB944-7120-FD12-2B40-7055B612A475}"/>
              </a:ext>
            </a:extLst>
          </p:cNvPr>
          <p:cNvPicPr>
            <a:picLocks noChangeAspect="1"/>
          </p:cNvPicPr>
          <p:nvPr/>
        </p:nvPicPr>
        <p:blipFill>
          <a:blip r:embed="rId8">
            <a:alphaModFix amt="20000"/>
          </a:blip>
          <a:stretch>
            <a:fillRect/>
          </a:stretch>
        </p:blipFill>
        <p:spPr>
          <a:xfrm>
            <a:off x="1051501" y="2635270"/>
            <a:ext cx="2188202" cy="849429"/>
          </a:xfrm>
          <a:prstGeom prst="rect">
            <a:avLst/>
          </a:prstGeom>
        </p:spPr>
      </p:pic>
      <p:pic>
        <p:nvPicPr>
          <p:cNvPr id="23" name="Picture 22">
            <a:extLst>
              <a:ext uri="{FF2B5EF4-FFF2-40B4-BE49-F238E27FC236}">
                <a16:creationId xmlns:a16="http://schemas.microsoft.com/office/drawing/2014/main" id="{03D6C30B-B838-04C7-7FB1-BF6A19DBE0D9}"/>
              </a:ext>
            </a:extLst>
          </p:cNvPr>
          <p:cNvPicPr>
            <a:picLocks noChangeAspect="1"/>
          </p:cNvPicPr>
          <p:nvPr/>
        </p:nvPicPr>
        <p:blipFill>
          <a:blip r:embed="rId9">
            <a:alphaModFix amt="20000"/>
          </a:blip>
          <a:stretch>
            <a:fillRect/>
          </a:stretch>
        </p:blipFill>
        <p:spPr>
          <a:xfrm>
            <a:off x="1025624" y="3865556"/>
            <a:ext cx="2076450" cy="735681"/>
          </a:xfrm>
          <a:prstGeom prst="rect">
            <a:avLst/>
          </a:prstGeom>
        </p:spPr>
      </p:pic>
      <p:pic>
        <p:nvPicPr>
          <p:cNvPr id="2058" name="Picture 10" descr="DLM logo">
            <a:extLst>
              <a:ext uri="{FF2B5EF4-FFF2-40B4-BE49-F238E27FC236}">
                <a16:creationId xmlns:a16="http://schemas.microsoft.com/office/drawing/2014/main" id="{9427C4E0-2BD6-163B-E099-0CE3FBD6D9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1501" y="4857912"/>
            <a:ext cx="20764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D25F8A3-53E3-B3C7-08D0-35A4F4322BE3}"/>
              </a:ext>
            </a:extLst>
          </p:cNvPr>
          <p:cNvPicPr>
            <a:picLocks noChangeAspect="1"/>
          </p:cNvPicPr>
          <p:nvPr/>
        </p:nvPicPr>
        <p:blipFill>
          <a:blip r:embed="rId11">
            <a:alphaModFix amt="20000"/>
          </a:blip>
          <a:stretch>
            <a:fillRect/>
          </a:stretch>
        </p:blipFill>
        <p:spPr>
          <a:xfrm>
            <a:off x="892133" y="5610529"/>
            <a:ext cx="2179407" cy="1009293"/>
          </a:xfrm>
          <a:prstGeom prst="rect">
            <a:avLst/>
          </a:prstGeom>
        </p:spPr>
      </p:pic>
      <p:sp>
        <p:nvSpPr>
          <p:cNvPr id="12" name="TextBox 11">
            <a:extLst>
              <a:ext uri="{FF2B5EF4-FFF2-40B4-BE49-F238E27FC236}">
                <a16:creationId xmlns:a16="http://schemas.microsoft.com/office/drawing/2014/main" id="{C11DC467-246F-A765-3198-2AA6370B357E}"/>
              </a:ext>
            </a:extLst>
          </p:cNvPr>
          <p:cNvSpPr txBox="1"/>
          <p:nvPr/>
        </p:nvSpPr>
        <p:spPr>
          <a:xfrm>
            <a:off x="3675216" y="4601237"/>
            <a:ext cx="6099242" cy="1200329"/>
          </a:xfrm>
          <a:prstGeom prst="rect">
            <a:avLst/>
          </a:prstGeom>
          <a:noFill/>
        </p:spPr>
        <p:txBody>
          <a:bodyPr wrap="square">
            <a:spAutoFit/>
          </a:bodyPr>
          <a:lstStyle/>
          <a:p>
            <a:r>
              <a:rPr lang="en-AU" b="0" i="0">
                <a:solidFill>
                  <a:srgbClr val="737A7F"/>
                </a:solidFill>
                <a:effectLst/>
                <a:latin typeface="Arial" panose="020B0604020202020204" pitchFamily="34" charset="0"/>
              </a:rPr>
              <a:t>Excel facilitator for data and referential metadata retrieval and editing. Directly within Excel it gives access to in-progress or published data, from internal or external SDMX data sources</a:t>
            </a:r>
            <a:endParaRPr lang="en-AU"/>
          </a:p>
        </p:txBody>
      </p:sp>
    </p:spTree>
    <p:extLst>
      <p:ext uri="{BB962C8B-B14F-4D97-AF65-F5344CB8AC3E}">
        <p14:creationId xmlns:p14="http://schemas.microsoft.com/office/powerpoint/2010/main" val="2277657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57DC9-D1A1-33D0-0B14-476892D082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BA6B97-7A9B-004F-56DB-EAA9A2A6E571}"/>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63811CE3-80E3-2924-E1D9-1A6712788F20}"/>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12E5D80-0F26-1B63-5C07-A1AE51F08291}"/>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053B0BDB-A2E4-3470-21B5-83C9FA375988}"/>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B754D7C9-07F7-C3BE-71DA-BC025178E4D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158F15AF-2432-59F5-F553-D87357FC16EA}"/>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E7815748-F77A-3B3B-90DF-5C8863AB0C52}"/>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96150D30-6AE9-7CAC-4DAA-D94719929D9A}"/>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8D747DDA-611C-1CA7-8930-C1701363507B}"/>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22</a:t>
            </a:fld>
            <a:endParaRPr lang="en-AU"/>
          </a:p>
        </p:txBody>
      </p:sp>
      <p:pic>
        <p:nvPicPr>
          <p:cNvPr id="19" name="Picture 18">
            <a:extLst>
              <a:ext uri="{FF2B5EF4-FFF2-40B4-BE49-F238E27FC236}">
                <a16:creationId xmlns:a16="http://schemas.microsoft.com/office/drawing/2014/main" id="{06204759-9414-30D2-634E-32B5B9E7ACA4}"/>
              </a:ext>
            </a:extLst>
          </p:cNvPr>
          <p:cNvPicPr>
            <a:picLocks noChangeAspect="1"/>
          </p:cNvPicPr>
          <p:nvPr/>
        </p:nvPicPr>
        <p:blipFill>
          <a:blip r:embed="rId7"/>
          <a:stretch>
            <a:fillRect/>
          </a:stretch>
        </p:blipFill>
        <p:spPr>
          <a:xfrm>
            <a:off x="1025624" y="1247471"/>
            <a:ext cx="2102327" cy="1009293"/>
          </a:xfrm>
          <a:prstGeom prst="rect">
            <a:avLst/>
          </a:prstGeom>
        </p:spPr>
      </p:pic>
      <p:pic>
        <p:nvPicPr>
          <p:cNvPr id="21" name="Picture 20">
            <a:extLst>
              <a:ext uri="{FF2B5EF4-FFF2-40B4-BE49-F238E27FC236}">
                <a16:creationId xmlns:a16="http://schemas.microsoft.com/office/drawing/2014/main" id="{5E525AD4-7E20-08F4-A514-65692ED20592}"/>
              </a:ext>
            </a:extLst>
          </p:cNvPr>
          <p:cNvPicPr>
            <a:picLocks noChangeAspect="1"/>
          </p:cNvPicPr>
          <p:nvPr/>
        </p:nvPicPr>
        <p:blipFill>
          <a:blip r:embed="rId8">
            <a:alphaModFix amt="20000"/>
          </a:blip>
          <a:stretch>
            <a:fillRect/>
          </a:stretch>
        </p:blipFill>
        <p:spPr>
          <a:xfrm>
            <a:off x="1051501" y="2635270"/>
            <a:ext cx="2188202" cy="849429"/>
          </a:xfrm>
          <a:prstGeom prst="rect">
            <a:avLst/>
          </a:prstGeom>
        </p:spPr>
      </p:pic>
      <p:pic>
        <p:nvPicPr>
          <p:cNvPr id="23" name="Picture 22">
            <a:extLst>
              <a:ext uri="{FF2B5EF4-FFF2-40B4-BE49-F238E27FC236}">
                <a16:creationId xmlns:a16="http://schemas.microsoft.com/office/drawing/2014/main" id="{45520403-88F0-9FF2-E3B2-F2A9C4C40722}"/>
              </a:ext>
            </a:extLst>
          </p:cNvPr>
          <p:cNvPicPr>
            <a:picLocks noChangeAspect="1"/>
          </p:cNvPicPr>
          <p:nvPr/>
        </p:nvPicPr>
        <p:blipFill>
          <a:blip r:embed="rId9">
            <a:alphaModFix amt="20000"/>
          </a:blip>
          <a:stretch>
            <a:fillRect/>
          </a:stretch>
        </p:blipFill>
        <p:spPr>
          <a:xfrm>
            <a:off x="1025624" y="3865556"/>
            <a:ext cx="2076450" cy="735681"/>
          </a:xfrm>
          <a:prstGeom prst="rect">
            <a:avLst/>
          </a:prstGeom>
        </p:spPr>
      </p:pic>
      <p:pic>
        <p:nvPicPr>
          <p:cNvPr id="2058" name="Picture 10" descr="DLM logo">
            <a:extLst>
              <a:ext uri="{FF2B5EF4-FFF2-40B4-BE49-F238E27FC236}">
                <a16:creationId xmlns:a16="http://schemas.microsoft.com/office/drawing/2014/main" id="{0C3B5750-2105-FA11-5344-6A442B0806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1501" y="4857912"/>
            <a:ext cx="20764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9B487763-8C71-C37D-9B24-B2DDB5AD92CD}"/>
              </a:ext>
            </a:extLst>
          </p:cNvPr>
          <p:cNvPicPr>
            <a:picLocks noChangeAspect="1"/>
          </p:cNvPicPr>
          <p:nvPr/>
        </p:nvPicPr>
        <p:blipFill>
          <a:blip r:embed="rId11">
            <a:alphaModFix amt="20000"/>
          </a:blip>
          <a:stretch>
            <a:fillRect/>
          </a:stretch>
        </p:blipFill>
        <p:spPr>
          <a:xfrm>
            <a:off x="892133" y="5610529"/>
            <a:ext cx="2179407" cy="1009293"/>
          </a:xfrm>
          <a:prstGeom prst="rect">
            <a:avLst/>
          </a:prstGeom>
        </p:spPr>
      </p:pic>
      <p:pic>
        <p:nvPicPr>
          <p:cNvPr id="13" name="Picture 12">
            <a:extLst>
              <a:ext uri="{FF2B5EF4-FFF2-40B4-BE49-F238E27FC236}">
                <a16:creationId xmlns:a16="http://schemas.microsoft.com/office/drawing/2014/main" id="{CD841A25-EF0D-EBB6-13F6-EF3B2EF53ADB}"/>
              </a:ext>
            </a:extLst>
          </p:cNvPr>
          <p:cNvPicPr>
            <a:picLocks noChangeAspect="1"/>
          </p:cNvPicPr>
          <p:nvPr/>
        </p:nvPicPr>
        <p:blipFill>
          <a:blip r:embed="rId12"/>
          <a:stretch>
            <a:fillRect/>
          </a:stretch>
        </p:blipFill>
        <p:spPr>
          <a:xfrm>
            <a:off x="3421803" y="1779690"/>
            <a:ext cx="8388398" cy="4360914"/>
          </a:xfrm>
          <a:prstGeom prst="rect">
            <a:avLst/>
          </a:prstGeom>
        </p:spPr>
      </p:pic>
    </p:spTree>
    <p:extLst>
      <p:ext uri="{BB962C8B-B14F-4D97-AF65-F5344CB8AC3E}">
        <p14:creationId xmlns:p14="http://schemas.microsoft.com/office/powerpoint/2010/main" val="1841990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D2AC6-65DF-8D58-592D-BE60DBAF43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B7BDBA-8783-C304-4259-397AD5A2CCFB}"/>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895E6DFD-F475-5071-C0D5-BDD305F6848D}"/>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AE1A8D11-72CE-B002-30A9-A0A51A9EA2AA}"/>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6483A4AA-D0AF-5266-7EAB-25606B497D29}"/>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440664DD-A89C-9434-21CB-53F90B63D38D}"/>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403288C5-AEE1-C795-F44C-C1097F63B615}"/>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13FDC33C-6056-3BE5-E21C-7EA888EF1C12}"/>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E5703858-F3D3-B977-4BAD-DB9DC81CC9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7D20D51C-3744-4D6E-E40A-7861583CED8C}"/>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23</a:t>
            </a:fld>
            <a:endParaRPr lang="en-AU"/>
          </a:p>
        </p:txBody>
      </p:sp>
      <p:pic>
        <p:nvPicPr>
          <p:cNvPr id="19" name="Picture 18">
            <a:extLst>
              <a:ext uri="{FF2B5EF4-FFF2-40B4-BE49-F238E27FC236}">
                <a16:creationId xmlns:a16="http://schemas.microsoft.com/office/drawing/2014/main" id="{A5A8F8E3-2958-7850-D7F6-407F677B210E}"/>
              </a:ext>
            </a:extLst>
          </p:cNvPr>
          <p:cNvPicPr>
            <a:picLocks noChangeAspect="1"/>
          </p:cNvPicPr>
          <p:nvPr/>
        </p:nvPicPr>
        <p:blipFill>
          <a:blip r:embed="rId7"/>
          <a:stretch>
            <a:fillRect/>
          </a:stretch>
        </p:blipFill>
        <p:spPr>
          <a:xfrm>
            <a:off x="1025624" y="1247471"/>
            <a:ext cx="2102327" cy="1009293"/>
          </a:xfrm>
          <a:prstGeom prst="rect">
            <a:avLst/>
          </a:prstGeom>
        </p:spPr>
      </p:pic>
      <p:pic>
        <p:nvPicPr>
          <p:cNvPr id="21" name="Picture 20">
            <a:extLst>
              <a:ext uri="{FF2B5EF4-FFF2-40B4-BE49-F238E27FC236}">
                <a16:creationId xmlns:a16="http://schemas.microsoft.com/office/drawing/2014/main" id="{88AAC30F-058A-53AA-1C39-002A3C95E164}"/>
              </a:ext>
            </a:extLst>
          </p:cNvPr>
          <p:cNvPicPr>
            <a:picLocks noChangeAspect="1"/>
          </p:cNvPicPr>
          <p:nvPr/>
        </p:nvPicPr>
        <p:blipFill>
          <a:blip r:embed="rId8">
            <a:alphaModFix amt="20000"/>
          </a:blip>
          <a:stretch>
            <a:fillRect/>
          </a:stretch>
        </p:blipFill>
        <p:spPr>
          <a:xfrm>
            <a:off x="1051501" y="2635270"/>
            <a:ext cx="2188202" cy="849429"/>
          </a:xfrm>
          <a:prstGeom prst="rect">
            <a:avLst/>
          </a:prstGeom>
        </p:spPr>
      </p:pic>
      <p:pic>
        <p:nvPicPr>
          <p:cNvPr id="23" name="Picture 22">
            <a:extLst>
              <a:ext uri="{FF2B5EF4-FFF2-40B4-BE49-F238E27FC236}">
                <a16:creationId xmlns:a16="http://schemas.microsoft.com/office/drawing/2014/main" id="{BEB52801-C735-B914-2788-9605D5D57C84}"/>
              </a:ext>
            </a:extLst>
          </p:cNvPr>
          <p:cNvPicPr>
            <a:picLocks noChangeAspect="1"/>
          </p:cNvPicPr>
          <p:nvPr/>
        </p:nvPicPr>
        <p:blipFill>
          <a:blip r:embed="rId9">
            <a:alphaModFix amt="20000"/>
          </a:blip>
          <a:stretch>
            <a:fillRect/>
          </a:stretch>
        </p:blipFill>
        <p:spPr>
          <a:xfrm>
            <a:off x="1025624" y="3865556"/>
            <a:ext cx="2076450" cy="735681"/>
          </a:xfrm>
          <a:prstGeom prst="rect">
            <a:avLst/>
          </a:prstGeom>
        </p:spPr>
      </p:pic>
      <p:pic>
        <p:nvPicPr>
          <p:cNvPr id="2058" name="Picture 10" descr="DLM logo">
            <a:extLst>
              <a:ext uri="{FF2B5EF4-FFF2-40B4-BE49-F238E27FC236}">
                <a16:creationId xmlns:a16="http://schemas.microsoft.com/office/drawing/2014/main" id="{21B58054-3A2E-B3EC-EA5A-7543B97B7D57}"/>
              </a:ext>
            </a:extLst>
          </p:cNvPr>
          <p:cNvPicPr>
            <a:picLocks noChangeAspect="1" noChangeArrowheads="1"/>
          </p:cNvPicPr>
          <p:nvPr/>
        </p:nvPicPr>
        <p:blipFill>
          <a:blip r:embed="rId10">
            <a:alphaModFix amt="20000"/>
            <a:extLst>
              <a:ext uri="{28A0092B-C50C-407E-A947-70E740481C1C}">
                <a14:useLocalDpi xmlns:a14="http://schemas.microsoft.com/office/drawing/2010/main" val="0"/>
              </a:ext>
            </a:extLst>
          </a:blip>
          <a:srcRect/>
          <a:stretch>
            <a:fillRect/>
          </a:stretch>
        </p:blipFill>
        <p:spPr bwMode="auto">
          <a:xfrm>
            <a:off x="1051501" y="4857912"/>
            <a:ext cx="20764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BE4E2FB-636C-F28C-64F4-638E28C695C3}"/>
              </a:ext>
            </a:extLst>
          </p:cNvPr>
          <p:cNvPicPr>
            <a:picLocks noChangeAspect="1"/>
          </p:cNvPicPr>
          <p:nvPr/>
        </p:nvPicPr>
        <p:blipFill>
          <a:blip r:embed="rId11"/>
          <a:stretch>
            <a:fillRect/>
          </a:stretch>
        </p:blipFill>
        <p:spPr>
          <a:xfrm>
            <a:off x="892133" y="5610529"/>
            <a:ext cx="2179407" cy="1009293"/>
          </a:xfrm>
          <a:prstGeom prst="rect">
            <a:avLst/>
          </a:prstGeom>
        </p:spPr>
      </p:pic>
      <p:sp>
        <p:nvSpPr>
          <p:cNvPr id="12" name="TextBox 11">
            <a:extLst>
              <a:ext uri="{FF2B5EF4-FFF2-40B4-BE49-F238E27FC236}">
                <a16:creationId xmlns:a16="http://schemas.microsoft.com/office/drawing/2014/main" id="{96B3CDE9-0880-192B-7281-CBC8D4C6C61D}"/>
              </a:ext>
            </a:extLst>
          </p:cNvPr>
          <p:cNvSpPr txBox="1"/>
          <p:nvPr/>
        </p:nvSpPr>
        <p:spPr>
          <a:xfrm>
            <a:off x="3386822" y="5610529"/>
            <a:ext cx="6099242" cy="1200329"/>
          </a:xfrm>
          <a:prstGeom prst="rect">
            <a:avLst/>
          </a:prstGeom>
          <a:noFill/>
        </p:spPr>
        <p:txBody>
          <a:bodyPr wrap="square">
            <a:spAutoFit/>
          </a:bodyPr>
          <a:lstStyle/>
          <a:p>
            <a:r>
              <a:rPr lang="en-AU" b="0" i="0">
                <a:solidFill>
                  <a:srgbClr val="737A7F"/>
                </a:solidFill>
                <a:effectLst/>
                <a:latin typeface="Arial" panose="020B0604020202020204" pitchFamily="34" charset="0"/>
              </a:rPr>
              <a:t>makes it really simple for Power-BI report builders to quickly get data from an SDMX web service without having to bother about technical things like HTTP headers and parsing labels from codes</a:t>
            </a:r>
            <a:endParaRPr lang="en-AU"/>
          </a:p>
        </p:txBody>
      </p:sp>
    </p:spTree>
    <p:extLst>
      <p:ext uri="{BB962C8B-B14F-4D97-AF65-F5344CB8AC3E}">
        <p14:creationId xmlns:p14="http://schemas.microsoft.com/office/powerpoint/2010/main" val="3694517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C08DC-FA4F-CCE1-0917-B9889E2852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C263F9-0EA2-0E31-EA14-7B8EF9BB9109}"/>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4013C3D2-1286-A4BD-8D60-24FA37906C9E}"/>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60F2B37C-3FE6-8CC7-2B7F-ECAAFE6AED64}"/>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18444262-73A8-33F0-4128-4AD05504F6DA}"/>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ED7C0BCB-CDF1-BC62-976C-FE023BB1231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FC6DAA56-014B-BBAE-4502-E8D77A7AA4E6}"/>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878F71AE-958A-6143-5FB5-F4E978416314}"/>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BE9A0E85-355E-EFF0-4F9C-CA722CBFC957}"/>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4768DCF2-9511-F8F4-5D3A-413CC28B1664}"/>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24</a:t>
            </a:fld>
            <a:endParaRPr lang="en-AU"/>
          </a:p>
        </p:txBody>
      </p:sp>
      <p:pic>
        <p:nvPicPr>
          <p:cNvPr id="2050" name="Picture 2" descr="FMR Workbench">
            <a:extLst>
              <a:ext uri="{FF2B5EF4-FFF2-40B4-BE49-F238E27FC236}">
                <a16:creationId xmlns:a16="http://schemas.microsoft.com/office/drawing/2014/main" id="{21430A00-E8C1-F3DD-468B-FBEE661A1274}"/>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1296202" y="1696040"/>
            <a:ext cx="2867025" cy="12001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AE083E8-02E6-FED3-3F41-F1B44684CE29}"/>
              </a:ext>
            </a:extLst>
          </p:cNvPr>
          <p:cNvSpPr txBox="1"/>
          <p:nvPr/>
        </p:nvSpPr>
        <p:spPr>
          <a:xfrm>
            <a:off x="4163227" y="3504169"/>
            <a:ext cx="6099242" cy="1200329"/>
          </a:xfrm>
          <a:prstGeom prst="rect">
            <a:avLst/>
          </a:prstGeom>
          <a:noFill/>
        </p:spPr>
        <p:txBody>
          <a:bodyPr wrap="square">
            <a:spAutoFit/>
          </a:bodyPr>
          <a:lstStyle/>
          <a:p>
            <a:r>
              <a:rPr lang="en-AU" b="0" i="0">
                <a:solidFill>
                  <a:srgbClr val="737A7F"/>
                </a:solidFill>
                <a:effectLst/>
                <a:latin typeface="Arial" panose="020B0604020202020204" pitchFamily="34" charset="0"/>
              </a:rPr>
              <a:t>remote registry browser and metadata maintenance tool which brings the strengths and capabilities of the FMR User Interface to any SDMX compliant registry, implementing an SDMX RESTful API</a:t>
            </a:r>
            <a:endParaRPr lang="en-AU"/>
          </a:p>
        </p:txBody>
      </p:sp>
    </p:spTree>
    <p:extLst>
      <p:ext uri="{BB962C8B-B14F-4D97-AF65-F5344CB8AC3E}">
        <p14:creationId xmlns:p14="http://schemas.microsoft.com/office/powerpoint/2010/main" val="1741244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8FDAD-83B6-C4E8-630D-0E54A6268C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70BE14-269D-AA43-BCED-33AA2C527655}"/>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411756CE-BC45-749B-68E9-EF5316E96253}"/>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0D921AB4-7700-6E00-628B-25D2A73FB326}"/>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25C032ED-C2E1-F3B2-08A9-70ED4BE2CDED}"/>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C55399C9-EB8E-F1E4-D6C9-9AE9A4E01F08}"/>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995501C0-3C12-6DC3-E798-6AFE233C6AE8}"/>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A5BA5845-74AF-E093-5AE4-30133C09A811}"/>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5496CC60-6393-1D0A-674B-08BA8BA2EB29}"/>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3D4DCAA3-263F-2A94-AE66-730B104972B5}"/>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25</a:t>
            </a:fld>
            <a:endParaRPr lang="en-AU"/>
          </a:p>
        </p:txBody>
      </p:sp>
      <p:pic>
        <p:nvPicPr>
          <p:cNvPr id="2050" name="Picture 2" descr="FMR Workbench">
            <a:extLst>
              <a:ext uri="{FF2B5EF4-FFF2-40B4-BE49-F238E27FC236}">
                <a16:creationId xmlns:a16="http://schemas.microsoft.com/office/drawing/2014/main" id="{9706EF0B-2902-F2FD-E583-8F58B3C870C5}"/>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1296202" y="1696040"/>
            <a:ext cx="28670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5AAF25C-D03F-A4B7-F524-7FA8FDD73CB1}"/>
              </a:ext>
            </a:extLst>
          </p:cNvPr>
          <p:cNvPicPr>
            <a:picLocks noChangeAspect="1"/>
          </p:cNvPicPr>
          <p:nvPr/>
        </p:nvPicPr>
        <p:blipFill>
          <a:blip r:embed="rId8"/>
          <a:stretch>
            <a:fillRect/>
          </a:stretch>
        </p:blipFill>
        <p:spPr>
          <a:xfrm>
            <a:off x="3432807" y="2985130"/>
            <a:ext cx="7233438" cy="3630023"/>
          </a:xfrm>
          <a:prstGeom prst="rect">
            <a:avLst/>
          </a:prstGeom>
        </p:spPr>
      </p:pic>
    </p:spTree>
    <p:extLst>
      <p:ext uri="{BB962C8B-B14F-4D97-AF65-F5344CB8AC3E}">
        <p14:creationId xmlns:p14="http://schemas.microsoft.com/office/powerpoint/2010/main" val="3493172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3774B-77B9-9B57-1F3E-7EC438ED685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A641D-91F6-BA0D-4988-72E8FFD0062C}"/>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14E2FD8A-F168-B70F-CB6C-3CF6A182B9FD}"/>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8C5C588C-CB94-B4EA-84D9-1A8A27CBA219}"/>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CB05E536-59D0-C23C-D696-E31A696567B8}"/>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EB61F9FB-77D9-481F-0A70-FC2E90B38018}"/>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210728D1-D466-68D8-0238-5A3C23B0331C}"/>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1BE33ADB-5347-A3A5-86FE-FAB58DB58C0B}"/>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772F13FF-B23E-10E2-313B-AFD9AB0C2D4E}"/>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ECE77DCE-BC55-398C-DCCF-8B4263A41684}"/>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26</a:t>
            </a:fld>
            <a:endParaRPr lang="en-AU"/>
          </a:p>
        </p:txBody>
      </p:sp>
      <p:pic>
        <p:nvPicPr>
          <p:cNvPr id="2050" name="Picture 2" descr="FMR Workbench">
            <a:extLst>
              <a:ext uri="{FF2B5EF4-FFF2-40B4-BE49-F238E27FC236}">
                <a16:creationId xmlns:a16="http://schemas.microsoft.com/office/drawing/2014/main" id="{D4E8D104-CEE7-AADD-DA0A-2B6EA3A3B0C3}"/>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1296202" y="1696040"/>
            <a:ext cx="2867025" cy="12001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24AE7E0-7949-EEDF-FC7D-3AF6F44C1F39}"/>
              </a:ext>
            </a:extLst>
          </p:cNvPr>
          <p:cNvSpPr txBox="1"/>
          <p:nvPr/>
        </p:nvSpPr>
        <p:spPr>
          <a:xfrm>
            <a:off x="4163227" y="3504169"/>
            <a:ext cx="6099242" cy="369332"/>
          </a:xfrm>
          <a:prstGeom prst="rect">
            <a:avLst/>
          </a:prstGeom>
          <a:noFill/>
        </p:spPr>
        <p:txBody>
          <a:bodyPr wrap="square">
            <a:spAutoFit/>
          </a:bodyPr>
          <a:lstStyle/>
          <a:p>
            <a:r>
              <a:rPr lang="en-AU" b="0" i="0">
                <a:solidFill>
                  <a:srgbClr val="737A7F"/>
                </a:solidFill>
                <a:effectLst/>
                <a:latin typeface="Arial" panose="020B0604020202020204" pitchFamily="34" charset="0"/>
              </a:rPr>
              <a:t>Builds on</a:t>
            </a:r>
          </a:p>
        </p:txBody>
      </p:sp>
      <p:pic>
        <p:nvPicPr>
          <p:cNvPr id="12" name="Picture 11">
            <a:extLst>
              <a:ext uri="{FF2B5EF4-FFF2-40B4-BE49-F238E27FC236}">
                <a16:creationId xmlns:a16="http://schemas.microsoft.com/office/drawing/2014/main" id="{20100DAD-33A3-76D3-7023-9286B35AF906}"/>
              </a:ext>
            </a:extLst>
          </p:cNvPr>
          <p:cNvPicPr>
            <a:picLocks noChangeAspect="1"/>
          </p:cNvPicPr>
          <p:nvPr/>
        </p:nvPicPr>
        <p:blipFill>
          <a:blip r:embed="rId8"/>
          <a:stretch>
            <a:fillRect/>
          </a:stretch>
        </p:blipFill>
        <p:spPr>
          <a:xfrm>
            <a:off x="4163227" y="3873501"/>
            <a:ext cx="3372321" cy="1543265"/>
          </a:xfrm>
          <a:prstGeom prst="rect">
            <a:avLst/>
          </a:prstGeom>
        </p:spPr>
      </p:pic>
    </p:spTree>
    <p:extLst>
      <p:ext uri="{BB962C8B-B14F-4D97-AF65-F5344CB8AC3E}">
        <p14:creationId xmlns:p14="http://schemas.microsoft.com/office/powerpoint/2010/main" val="332992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71BC-C734-F0F2-6ECA-EC96D09AAEC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0D0D03-5B52-C5BB-2D26-31B546433E83}"/>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51704EC0-2FF0-1BAF-4490-A26A44D217DC}"/>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C0E52D26-6B46-AC8B-F09D-78C2971300C6}"/>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A753189B-8389-1C80-C477-549A187185A5}"/>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5F4AA9B1-EE4B-EFB0-956E-859440E572B1}"/>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74474452-26F4-0C74-FCBA-86B6E67077C6}"/>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5017182D-0427-1DBF-19A5-FC029EA48606}"/>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0B1197AF-DB16-5B42-611C-93C283519C53}"/>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7935175C-99B4-D728-17C7-F50647747816}"/>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27</a:t>
            </a:fld>
            <a:endParaRPr lang="en-AU"/>
          </a:p>
        </p:txBody>
      </p:sp>
      <p:pic>
        <p:nvPicPr>
          <p:cNvPr id="2050" name="Picture 2" descr="FMR Workbench">
            <a:extLst>
              <a:ext uri="{FF2B5EF4-FFF2-40B4-BE49-F238E27FC236}">
                <a16:creationId xmlns:a16="http://schemas.microsoft.com/office/drawing/2014/main" id="{CAA48EA6-6FB4-1400-44D9-3EA9BE67FA8D}"/>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1296202" y="1696040"/>
            <a:ext cx="2867025" cy="12001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088AAC8-8095-53B6-3FEE-A5559A7366E9}"/>
              </a:ext>
            </a:extLst>
          </p:cNvPr>
          <p:cNvSpPr txBox="1"/>
          <p:nvPr/>
        </p:nvSpPr>
        <p:spPr>
          <a:xfrm>
            <a:off x="4163227" y="3504169"/>
            <a:ext cx="6099242" cy="369332"/>
          </a:xfrm>
          <a:prstGeom prst="rect">
            <a:avLst/>
          </a:prstGeom>
          <a:noFill/>
        </p:spPr>
        <p:txBody>
          <a:bodyPr wrap="square">
            <a:spAutoFit/>
          </a:bodyPr>
          <a:lstStyle/>
          <a:p>
            <a:r>
              <a:rPr lang="en-AU" b="0" i="0">
                <a:solidFill>
                  <a:srgbClr val="737A7F"/>
                </a:solidFill>
                <a:effectLst/>
                <a:latin typeface="Arial" panose="020B0604020202020204" pitchFamily="34" charset="0"/>
              </a:rPr>
              <a:t>Builds on</a:t>
            </a:r>
          </a:p>
        </p:txBody>
      </p:sp>
      <p:pic>
        <p:nvPicPr>
          <p:cNvPr id="12" name="Picture 11">
            <a:extLst>
              <a:ext uri="{FF2B5EF4-FFF2-40B4-BE49-F238E27FC236}">
                <a16:creationId xmlns:a16="http://schemas.microsoft.com/office/drawing/2014/main" id="{3DB00A0E-CF8D-3738-F3F7-C441F873037C}"/>
              </a:ext>
            </a:extLst>
          </p:cNvPr>
          <p:cNvPicPr>
            <a:picLocks noChangeAspect="1"/>
          </p:cNvPicPr>
          <p:nvPr/>
        </p:nvPicPr>
        <p:blipFill>
          <a:blip r:embed="rId8"/>
          <a:stretch>
            <a:fillRect/>
          </a:stretch>
        </p:blipFill>
        <p:spPr>
          <a:xfrm>
            <a:off x="4163227" y="3873501"/>
            <a:ext cx="3372321" cy="1543265"/>
          </a:xfrm>
          <a:prstGeom prst="rect">
            <a:avLst/>
          </a:prstGeom>
        </p:spPr>
      </p:pic>
      <p:sp>
        <p:nvSpPr>
          <p:cNvPr id="14" name="TextBox 13">
            <a:extLst>
              <a:ext uri="{FF2B5EF4-FFF2-40B4-BE49-F238E27FC236}">
                <a16:creationId xmlns:a16="http://schemas.microsoft.com/office/drawing/2014/main" id="{3768A006-8F7E-B937-62A2-CF7565A93E11}"/>
              </a:ext>
            </a:extLst>
          </p:cNvPr>
          <p:cNvSpPr txBox="1"/>
          <p:nvPr/>
        </p:nvSpPr>
        <p:spPr>
          <a:xfrm>
            <a:off x="4163227" y="5602547"/>
            <a:ext cx="6099242" cy="923330"/>
          </a:xfrm>
          <a:prstGeom prst="rect">
            <a:avLst/>
          </a:prstGeom>
          <a:noFill/>
        </p:spPr>
        <p:txBody>
          <a:bodyPr wrap="square">
            <a:spAutoFit/>
          </a:bodyPr>
          <a:lstStyle/>
          <a:p>
            <a:r>
              <a:rPr lang="en-AU" b="0" i="0">
                <a:solidFill>
                  <a:srgbClr val="737A7F"/>
                </a:solidFill>
                <a:effectLst/>
                <a:latin typeface="Arial" panose="020B0604020202020204" pitchFamily="34" charset="0"/>
              </a:rPr>
              <a:t>free to use SDMX structural metadata registry, data modelling platform and data processing engine for official statistics producers, collectors and reporters</a:t>
            </a:r>
            <a:endParaRPr lang="en-AU"/>
          </a:p>
        </p:txBody>
      </p:sp>
    </p:spTree>
    <p:extLst>
      <p:ext uri="{BB962C8B-B14F-4D97-AF65-F5344CB8AC3E}">
        <p14:creationId xmlns:p14="http://schemas.microsoft.com/office/powerpoint/2010/main" val="2813552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4">
            <a:extLst>
              <a:ext uri="{FF2B5EF4-FFF2-40B4-BE49-F238E27FC236}">
                <a16:creationId xmlns:a16="http://schemas.microsoft.com/office/drawing/2014/main" id="{8E993758-5220-C172-F7D7-EE5479473BD7}"/>
              </a:ext>
            </a:extLst>
          </p:cNvPr>
          <p:cNvPicPr>
            <a:picLocks noChangeAspect="1"/>
          </p:cNvPicPr>
          <p:nvPr/>
        </p:nvPicPr>
        <p:blipFill>
          <a:blip r:embed="rId2"/>
          <a:stretch>
            <a:fillRect/>
          </a:stretch>
        </p:blipFill>
        <p:spPr>
          <a:xfrm>
            <a:off x="1300659" y="1309797"/>
            <a:ext cx="9965529" cy="5148766"/>
          </a:xfrm>
          <a:prstGeom prst="rect">
            <a:avLst/>
          </a:prstGeom>
        </p:spPr>
      </p:pic>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Power BI SDMX connector</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3"/>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4"/>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5"/>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6"/>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7"/>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28</a:t>
            </a:fld>
            <a:endParaRPr lang="en-AU"/>
          </a:p>
        </p:txBody>
      </p:sp>
      <p:sp>
        <p:nvSpPr>
          <p:cNvPr id="15" name="ZoneTexte 2">
            <a:extLst>
              <a:ext uri="{FF2B5EF4-FFF2-40B4-BE49-F238E27FC236}">
                <a16:creationId xmlns:a16="http://schemas.microsoft.com/office/drawing/2014/main" id="{526A501E-7494-9C77-B0F4-0A99BC2BF79D}"/>
              </a:ext>
            </a:extLst>
          </p:cNvPr>
          <p:cNvSpPr txBox="1"/>
          <p:nvPr/>
        </p:nvSpPr>
        <p:spPr>
          <a:xfrm>
            <a:off x="1229096" y="6210237"/>
            <a:ext cx="5311453" cy="307777"/>
          </a:xfrm>
          <a:prstGeom prst="rect">
            <a:avLst/>
          </a:prstGeom>
          <a:noFill/>
        </p:spPr>
        <p:txBody>
          <a:bodyPr wrap="square">
            <a:spAutoFit/>
          </a:bodyPr>
          <a:lstStyle/>
          <a:p>
            <a:r>
              <a:rPr lang="fr-FR" sz="1400">
                <a:solidFill>
                  <a:schemeClr val="tx1">
                    <a:lumMod val="65000"/>
                    <a:lumOff val="35000"/>
                  </a:schemeClr>
                </a:solidFill>
                <a:hlinkClick r:id="rId8"/>
              </a:rPr>
              <a:t>https://pacificdata.org/dashboards</a:t>
            </a:r>
            <a:endParaRPr lang="fr-FR" sz="1400">
              <a:solidFill>
                <a:schemeClr val="tx1">
                  <a:lumMod val="65000"/>
                  <a:lumOff val="35000"/>
                </a:schemeClr>
              </a:solidFill>
            </a:endParaRPr>
          </a:p>
        </p:txBody>
      </p:sp>
    </p:spTree>
    <p:extLst>
      <p:ext uri="{BB962C8B-B14F-4D97-AF65-F5344CB8AC3E}">
        <p14:creationId xmlns:p14="http://schemas.microsoft.com/office/powerpoint/2010/main" val="675838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4">
            <a:extLst>
              <a:ext uri="{FF2B5EF4-FFF2-40B4-BE49-F238E27FC236}">
                <a16:creationId xmlns:a16="http://schemas.microsoft.com/office/drawing/2014/main" id="{8E993758-5220-C172-F7D7-EE5479473BD7}"/>
              </a:ext>
            </a:extLst>
          </p:cNvPr>
          <p:cNvPicPr>
            <a:picLocks noChangeAspect="1"/>
          </p:cNvPicPr>
          <p:nvPr/>
        </p:nvPicPr>
        <p:blipFill>
          <a:blip r:embed="rId2"/>
          <a:stretch>
            <a:fillRect/>
          </a:stretch>
        </p:blipFill>
        <p:spPr>
          <a:xfrm>
            <a:off x="1300659" y="1309797"/>
            <a:ext cx="9965529" cy="5148766"/>
          </a:xfrm>
          <a:prstGeom prst="rect">
            <a:avLst/>
          </a:prstGeom>
        </p:spPr>
      </p:pic>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Power BI SDMX connector</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3"/>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4"/>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5"/>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6"/>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7"/>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29</a:t>
            </a:fld>
            <a:endParaRPr lang="en-AU"/>
          </a:p>
        </p:txBody>
      </p:sp>
      <p:sp>
        <p:nvSpPr>
          <p:cNvPr id="15" name="ZoneTexte 2">
            <a:extLst>
              <a:ext uri="{FF2B5EF4-FFF2-40B4-BE49-F238E27FC236}">
                <a16:creationId xmlns:a16="http://schemas.microsoft.com/office/drawing/2014/main" id="{526A501E-7494-9C77-B0F4-0A99BC2BF79D}"/>
              </a:ext>
            </a:extLst>
          </p:cNvPr>
          <p:cNvSpPr txBox="1"/>
          <p:nvPr/>
        </p:nvSpPr>
        <p:spPr>
          <a:xfrm>
            <a:off x="1229096" y="6210237"/>
            <a:ext cx="5311453" cy="307777"/>
          </a:xfrm>
          <a:prstGeom prst="rect">
            <a:avLst/>
          </a:prstGeom>
          <a:noFill/>
        </p:spPr>
        <p:txBody>
          <a:bodyPr wrap="square">
            <a:spAutoFit/>
          </a:bodyPr>
          <a:lstStyle/>
          <a:p>
            <a:r>
              <a:rPr lang="fr-FR" sz="1400">
                <a:solidFill>
                  <a:schemeClr val="tx1">
                    <a:lumMod val="65000"/>
                    <a:lumOff val="35000"/>
                  </a:schemeClr>
                </a:solidFill>
                <a:hlinkClick r:id="rId8"/>
              </a:rPr>
              <a:t>https://pacificdata.org/dashboards</a:t>
            </a:r>
            <a:endParaRPr lang="fr-FR" sz="1400">
              <a:solidFill>
                <a:schemeClr val="tx1">
                  <a:lumMod val="65000"/>
                  <a:lumOff val="35000"/>
                </a:schemeClr>
              </a:solidFill>
            </a:endParaRPr>
          </a:p>
        </p:txBody>
      </p:sp>
    </p:spTree>
    <p:extLst>
      <p:ext uri="{BB962C8B-B14F-4D97-AF65-F5344CB8AC3E}">
        <p14:creationId xmlns:p14="http://schemas.microsoft.com/office/powerpoint/2010/main" val="104482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Outline</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3</a:t>
            </a:fld>
            <a:endParaRPr lang="en-AU"/>
          </a:p>
        </p:txBody>
      </p:sp>
      <p:sp>
        <p:nvSpPr>
          <p:cNvPr id="16" name="Content Placeholder 1">
            <a:extLst>
              <a:ext uri="{FF2B5EF4-FFF2-40B4-BE49-F238E27FC236}">
                <a16:creationId xmlns:a16="http://schemas.microsoft.com/office/drawing/2014/main" id="{5E1A4DE2-2059-5F9C-F0DE-A5992F527B24}"/>
              </a:ext>
            </a:extLst>
          </p:cNvPr>
          <p:cNvSpPr>
            <a:spLocks noGrp="1"/>
          </p:cNvSpPr>
          <p:nvPr>
            <p:ph idx="1"/>
          </p:nvPr>
        </p:nvSpPr>
        <p:spPr>
          <a:xfrm>
            <a:off x="1025623" y="1667621"/>
            <a:ext cx="5040000" cy="4791564"/>
          </a:xfrm>
        </p:spPr>
        <p:txBody>
          <a:bodyPr>
            <a:noAutofit/>
          </a:bodyPr>
          <a:lstStyle/>
          <a:p>
            <a:pPr>
              <a:buFont typeface="Wingdings" panose="05000000000000000000" pitchFamily="2" charset="2"/>
              <a:buChar char="v"/>
            </a:pPr>
            <a:r>
              <a:rPr lang="en-AU" sz="1600">
                <a:solidFill>
                  <a:schemeClr val="tx1">
                    <a:lumMod val="65000"/>
                    <a:lumOff val="35000"/>
                  </a:schemeClr>
                </a:solidFill>
              </a:rPr>
              <a:t>The need for software tools</a:t>
            </a:r>
          </a:p>
          <a:p>
            <a:pPr>
              <a:buFont typeface="Wingdings" panose="05000000000000000000" pitchFamily="2" charset="2"/>
              <a:buChar char="v"/>
            </a:pPr>
            <a:r>
              <a:rPr lang="en-AU" sz="1600">
                <a:solidFill>
                  <a:schemeClr val="tx1">
                    <a:lumMod val="65000"/>
                    <a:lumOff val="35000"/>
                  </a:schemeClr>
                </a:solidFill>
              </a:rPr>
              <a:t>.Stat Suite</a:t>
            </a:r>
          </a:p>
          <a:p>
            <a:pPr>
              <a:buFont typeface="Wingdings" panose="05000000000000000000" pitchFamily="2" charset="2"/>
              <a:buChar char="v"/>
            </a:pPr>
            <a:r>
              <a:rPr lang="en-AU" sz="1600">
                <a:solidFill>
                  <a:schemeClr val="tx1">
                    <a:lumMod val="65000"/>
                    <a:lumOff val="35000"/>
                  </a:schemeClr>
                </a:solidFill>
              </a:rPr>
              <a:t>Excel Add-in</a:t>
            </a:r>
          </a:p>
          <a:p>
            <a:pPr>
              <a:buFont typeface="Wingdings" panose="05000000000000000000" pitchFamily="2" charset="2"/>
              <a:buChar char="v"/>
            </a:pPr>
            <a:r>
              <a:rPr lang="en-AU" sz="1600">
                <a:solidFill>
                  <a:schemeClr val="tx1">
                    <a:lumMod val="65000"/>
                    <a:lumOff val="35000"/>
                  </a:schemeClr>
                </a:solidFill>
              </a:rPr>
              <a:t>Power BI connector</a:t>
            </a:r>
          </a:p>
          <a:p>
            <a:pPr>
              <a:buFont typeface="Wingdings" panose="05000000000000000000" pitchFamily="2" charset="2"/>
              <a:buChar char="v"/>
            </a:pPr>
            <a:r>
              <a:rPr lang="en-AU" sz="1600">
                <a:solidFill>
                  <a:schemeClr val="tx1">
                    <a:lumMod val="65000"/>
                    <a:lumOff val="35000"/>
                  </a:schemeClr>
                </a:solidFill>
              </a:rPr>
              <a:t>Fusion Metadata Registry Workbench</a:t>
            </a:r>
          </a:p>
          <a:p>
            <a:pPr>
              <a:buFont typeface="Wingdings" panose="05000000000000000000" pitchFamily="2" charset="2"/>
              <a:buChar char="v"/>
            </a:pPr>
            <a:r>
              <a:rPr lang="en-AU" sz="1600">
                <a:solidFill>
                  <a:schemeClr val="tx1">
                    <a:lumMod val="65000"/>
                    <a:lumOff val="35000"/>
                  </a:schemeClr>
                </a:solidFill>
              </a:rPr>
              <a:t>R</a:t>
            </a:r>
          </a:p>
          <a:p>
            <a:pPr>
              <a:buFont typeface="Wingdings" panose="05000000000000000000" pitchFamily="2" charset="2"/>
              <a:buChar char="v"/>
            </a:pPr>
            <a:r>
              <a:rPr lang="en-AU" sz="1600" err="1">
                <a:solidFill>
                  <a:schemeClr val="tx1">
                    <a:lumMod val="65000"/>
                    <a:lumOff val="35000"/>
                  </a:schemeClr>
                </a:solidFill>
              </a:rPr>
              <a:t>Github</a:t>
            </a:r>
            <a:endParaRPr lang="en-AU" sz="1600">
              <a:solidFill>
                <a:schemeClr val="tx1">
                  <a:lumMod val="65000"/>
                  <a:lumOff val="35000"/>
                </a:schemeClr>
              </a:solidFill>
            </a:endParaRPr>
          </a:p>
        </p:txBody>
      </p:sp>
    </p:spTree>
    <p:extLst>
      <p:ext uri="{BB962C8B-B14F-4D97-AF65-F5344CB8AC3E}">
        <p14:creationId xmlns:p14="http://schemas.microsoft.com/office/powerpoint/2010/main" val="3501715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AU"/>
              <a:t>Plugin for R</a:t>
            </a:r>
            <a:endParaRPr lang="en-US"/>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30</a:t>
            </a:fld>
            <a:endParaRPr lang="en-AU"/>
          </a:p>
        </p:txBody>
      </p:sp>
      <p:pic>
        <p:nvPicPr>
          <p:cNvPr id="14" name="Picture 13">
            <a:extLst>
              <a:ext uri="{FF2B5EF4-FFF2-40B4-BE49-F238E27FC236}">
                <a16:creationId xmlns:a16="http://schemas.microsoft.com/office/drawing/2014/main" id="{D71AD95F-496A-B5BD-F743-C981B88CA1A7}"/>
              </a:ext>
            </a:extLst>
          </p:cNvPr>
          <p:cNvPicPr>
            <a:picLocks noChangeAspect="1"/>
          </p:cNvPicPr>
          <p:nvPr/>
        </p:nvPicPr>
        <p:blipFill>
          <a:blip r:embed="rId7"/>
          <a:stretch>
            <a:fillRect/>
          </a:stretch>
        </p:blipFill>
        <p:spPr>
          <a:xfrm>
            <a:off x="1025622" y="1389535"/>
            <a:ext cx="918000" cy="712800"/>
          </a:xfrm>
          <a:prstGeom prst="rect">
            <a:avLst/>
          </a:prstGeom>
        </p:spPr>
      </p:pic>
      <p:sp>
        <p:nvSpPr>
          <p:cNvPr id="16" name="Content Placeholder 1">
            <a:extLst>
              <a:ext uri="{FF2B5EF4-FFF2-40B4-BE49-F238E27FC236}">
                <a16:creationId xmlns:a16="http://schemas.microsoft.com/office/drawing/2014/main" id="{414D91B1-16D0-708A-7F89-24D95BB0B861}"/>
              </a:ext>
            </a:extLst>
          </p:cNvPr>
          <p:cNvSpPr>
            <a:spLocks noGrp="1"/>
          </p:cNvSpPr>
          <p:nvPr>
            <p:ph idx="1"/>
          </p:nvPr>
        </p:nvSpPr>
        <p:spPr>
          <a:xfrm>
            <a:off x="1025624" y="2317687"/>
            <a:ext cx="10515600" cy="1883122"/>
          </a:xfrm>
        </p:spPr>
        <p:txBody>
          <a:bodyPr>
            <a:normAutofit/>
          </a:bodyPr>
          <a:lstStyle/>
          <a:p>
            <a:pPr marL="0" indent="0">
              <a:buNone/>
            </a:pPr>
            <a:r>
              <a:rPr lang="en-AU" sz="2400" b="1" i="1" err="1">
                <a:solidFill>
                  <a:schemeClr val="tx1">
                    <a:lumMod val="65000"/>
                    <a:lumOff val="35000"/>
                  </a:schemeClr>
                </a:solidFill>
              </a:rPr>
              <a:t>rsdmx</a:t>
            </a:r>
            <a:r>
              <a:rPr lang="en-AU" sz="2400" i="1">
                <a:solidFill>
                  <a:schemeClr val="tx1">
                    <a:lumMod val="65000"/>
                    <a:lumOff val="35000"/>
                  </a:schemeClr>
                </a:solidFill>
              </a:rPr>
              <a:t> provides a set of classes and methods to read data and metadata documents exchanged through the Statistical Data and Metadata Exchange (SDMX) framework.</a:t>
            </a:r>
          </a:p>
          <a:p>
            <a:pPr marL="0" indent="0">
              <a:buNone/>
            </a:pPr>
            <a:r>
              <a:rPr lang="en-AU" sz="1400">
                <a:solidFill>
                  <a:schemeClr val="tx1">
                    <a:lumMod val="65000"/>
                    <a:lumOff val="35000"/>
                  </a:schemeClr>
                </a:solidFill>
                <a:hlinkClick r:id="rId8"/>
              </a:rPr>
              <a:t>https://cran.r-project.org/web/packages/rsdmx/vignettes/quickstart.html</a:t>
            </a:r>
            <a:endParaRPr lang="en-AU" sz="1400">
              <a:solidFill>
                <a:schemeClr val="tx1">
                  <a:lumMod val="65000"/>
                  <a:lumOff val="35000"/>
                </a:schemeClr>
              </a:solidFill>
            </a:endParaRPr>
          </a:p>
          <a:p>
            <a:pPr marL="0" indent="0">
              <a:buNone/>
            </a:pPr>
            <a:endParaRPr lang="en-AU" sz="1400">
              <a:solidFill>
                <a:schemeClr val="tx1">
                  <a:lumMod val="65000"/>
                  <a:lumOff val="35000"/>
                </a:schemeClr>
              </a:solidFill>
            </a:endParaRPr>
          </a:p>
          <a:p>
            <a:pPr marL="0" indent="0">
              <a:buNone/>
            </a:pPr>
            <a:endParaRPr lang="en-AU" sz="1400">
              <a:solidFill>
                <a:schemeClr val="tx1">
                  <a:lumMod val="65000"/>
                  <a:lumOff val="35000"/>
                </a:schemeClr>
              </a:solidFill>
            </a:endParaRPr>
          </a:p>
        </p:txBody>
      </p:sp>
    </p:spTree>
    <p:extLst>
      <p:ext uri="{BB962C8B-B14F-4D97-AF65-F5344CB8AC3E}">
        <p14:creationId xmlns:p14="http://schemas.microsoft.com/office/powerpoint/2010/main" val="3761366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AU"/>
              <a:t>Plugin for Python</a:t>
            </a:r>
            <a:endParaRPr lang="en-US"/>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31</a:t>
            </a:fld>
            <a:endParaRPr lang="en-AU"/>
          </a:p>
        </p:txBody>
      </p:sp>
      <p:pic>
        <p:nvPicPr>
          <p:cNvPr id="17" name="Picture 16">
            <a:extLst>
              <a:ext uri="{FF2B5EF4-FFF2-40B4-BE49-F238E27FC236}">
                <a16:creationId xmlns:a16="http://schemas.microsoft.com/office/drawing/2014/main" id="{A69D3789-CAD4-AF1D-3D66-5413D1926A70}"/>
              </a:ext>
            </a:extLst>
          </p:cNvPr>
          <p:cNvPicPr>
            <a:picLocks noChangeAspect="1"/>
          </p:cNvPicPr>
          <p:nvPr/>
        </p:nvPicPr>
        <p:blipFill>
          <a:blip r:embed="rId7"/>
          <a:stretch>
            <a:fillRect/>
          </a:stretch>
        </p:blipFill>
        <p:spPr>
          <a:xfrm>
            <a:off x="1025622" y="1422881"/>
            <a:ext cx="2413003" cy="712800"/>
          </a:xfrm>
          <a:prstGeom prst="rect">
            <a:avLst/>
          </a:prstGeom>
        </p:spPr>
      </p:pic>
      <p:sp>
        <p:nvSpPr>
          <p:cNvPr id="19" name="Content Placeholder 1">
            <a:extLst>
              <a:ext uri="{FF2B5EF4-FFF2-40B4-BE49-F238E27FC236}">
                <a16:creationId xmlns:a16="http://schemas.microsoft.com/office/drawing/2014/main" id="{BDE57783-542E-8619-5B89-B417F8B1E6BF}"/>
              </a:ext>
            </a:extLst>
          </p:cNvPr>
          <p:cNvSpPr>
            <a:spLocks noGrp="1"/>
          </p:cNvSpPr>
          <p:nvPr>
            <p:ph idx="1"/>
          </p:nvPr>
        </p:nvSpPr>
        <p:spPr>
          <a:xfrm>
            <a:off x="1025624" y="2317686"/>
            <a:ext cx="10515600" cy="4341071"/>
          </a:xfrm>
        </p:spPr>
        <p:txBody>
          <a:bodyPr>
            <a:normAutofit/>
          </a:bodyPr>
          <a:lstStyle/>
          <a:p>
            <a:pPr marL="0" indent="0">
              <a:buNone/>
            </a:pPr>
            <a:r>
              <a:rPr lang="en-AU" sz="2400" b="1" i="1" err="1">
                <a:solidFill>
                  <a:schemeClr val="tx1">
                    <a:lumMod val="65000"/>
                    <a:lumOff val="35000"/>
                  </a:schemeClr>
                </a:solidFill>
              </a:rPr>
              <a:t>pandaSDMX</a:t>
            </a:r>
            <a:r>
              <a:rPr lang="en-AU" sz="2400" i="1">
                <a:solidFill>
                  <a:schemeClr val="tx1">
                    <a:lumMod val="65000"/>
                    <a:lumOff val="35000"/>
                  </a:schemeClr>
                </a:solidFill>
              </a:rPr>
              <a:t> is an Apache 2.0-licensed Python library that implements SDMX 2.1 (ISO 17369:2013), a format for exchange of statistical data and metadata used by national statistical agencies, central banks, and international organisations.</a:t>
            </a:r>
          </a:p>
          <a:p>
            <a:pPr marL="0" indent="0">
              <a:buNone/>
            </a:pPr>
            <a:r>
              <a:rPr lang="en-AU" sz="1400">
                <a:solidFill>
                  <a:schemeClr val="tx1">
                    <a:lumMod val="65000"/>
                    <a:lumOff val="35000"/>
                  </a:schemeClr>
                </a:solidFill>
                <a:hlinkClick r:id="rId8"/>
              </a:rPr>
              <a:t>https://pypi.org/project/pandaSDMX/</a:t>
            </a:r>
            <a:endParaRPr lang="en-AU" sz="1400">
              <a:solidFill>
                <a:schemeClr val="tx1">
                  <a:lumMod val="65000"/>
                  <a:lumOff val="35000"/>
                </a:schemeClr>
              </a:solidFill>
            </a:endParaRPr>
          </a:p>
          <a:p>
            <a:pPr marL="0" indent="0">
              <a:buNone/>
            </a:pPr>
            <a:endParaRPr lang="en-AU" sz="2600">
              <a:solidFill>
                <a:schemeClr val="tx1">
                  <a:lumMod val="65000"/>
                  <a:lumOff val="35000"/>
                </a:schemeClr>
              </a:solidFill>
            </a:endParaRPr>
          </a:p>
          <a:p>
            <a:pPr marL="0" indent="0">
              <a:buNone/>
            </a:pPr>
            <a:r>
              <a:rPr lang="en-AU" sz="2400" b="1" i="1" err="1">
                <a:solidFill>
                  <a:schemeClr val="tx1">
                    <a:lumMod val="65000"/>
                    <a:lumOff val="35000"/>
                  </a:schemeClr>
                </a:solidFill>
              </a:rPr>
              <a:t>pysdmx</a:t>
            </a:r>
            <a:r>
              <a:rPr lang="en-AU" sz="2400" i="1">
                <a:solidFill>
                  <a:schemeClr val="tx1">
                    <a:lumMod val="65000"/>
                    <a:lumOff val="35000"/>
                  </a:schemeClr>
                </a:solidFill>
              </a:rPr>
              <a:t> is a pragmatic and opinionated library written in Python. It focuses on simplicity, providing a subset of SDMX functionalities without requiring advanced knowledge of SDMX. </a:t>
            </a:r>
            <a:r>
              <a:rPr lang="en-AU" sz="2400">
                <a:solidFill>
                  <a:schemeClr val="tx1">
                    <a:lumMod val="65000"/>
                    <a:lumOff val="35000"/>
                  </a:schemeClr>
                </a:solidFill>
              </a:rPr>
              <a:t>Key features: SDMX information model in Python, metadata in action, data discovery and retrieval.</a:t>
            </a:r>
          </a:p>
          <a:p>
            <a:pPr marL="0" indent="0">
              <a:buNone/>
            </a:pPr>
            <a:r>
              <a:rPr lang="en-AU" sz="1400">
                <a:solidFill>
                  <a:schemeClr val="tx1">
                    <a:lumMod val="65000"/>
                    <a:lumOff val="35000"/>
                  </a:schemeClr>
                </a:solidFill>
                <a:hlinkClick r:id="rId9">
                  <a:extLst>
                    <a:ext uri="{A12FA001-AC4F-418D-AE19-62706E023703}">
                      <ahyp:hlinkClr xmlns:ahyp="http://schemas.microsoft.com/office/drawing/2018/hyperlinkcolor" val="tx"/>
                    </a:ext>
                  </a:extLst>
                </a:hlinkClick>
              </a:rPr>
              <a:t>https://pypi.org/project/pysdmx/</a:t>
            </a:r>
            <a:endParaRPr lang="en-AU" sz="1400">
              <a:solidFill>
                <a:schemeClr val="tx1">
                  <a:lumMod val="65000"/>
                  <a:lumOff val="35000"/>
                </a:schemeClr>
              </a:solidFill>
            </a:endParaRPr>
          </a:p>
          <a:p>
            <a:pPr marL="0" indent="0">
              <a:buNone/>
            </a:pPr>
            <a:endParaRPr lang="en-AU" sz="2600">
              <a:solidFill>
                <a:schemeClr val="tx1">
                  <a:lumMod val="65000"/>
                  <a:lumOff val="35000"/>
                </a:schemeClr>
              </a:solidFill>
            </a:endParaRPr>
          </a:p>
          <a:p>
            <a:pPr marL="0" indent="0">
              <a:buNone/>
            </a:pPr>
            <a:endParaRPr lang="en-AU" sz="2600">
              <a:solidFill>
                <a:schemeClr val="tx1">
                  <a:lumMod val="65000"/>
                  <a:lumOff val="35000"/>
                </a:schemeClr>
              </a:solidFill>
            </a:endParaRPr>
          </a:p>
          <a:p>
            <a:pPr marL="0" indent="0">
              <a:buNone/>
            </a:pPr>
            <a:endParaRPr lang="en-AU" sz="2600">
              <a:solidFill>
                <a:schemeClr val="tx1">
                  <a:lumMod val="65000"/>
                  <a:lumOff val="35000"/>
                </a:schemeClr>
              </a:solidFill>
            </a:endParaRPr>
          </a:p>
          <a:p>
            <a:pPr marL="0" indent="0">
              <a:buNone/>
            </a:pPr>
            <a:endParaRPr lang="en-AU" sz="2600">
              <a:solidFill>
                <a:schemeClr val="tx1">
                  <a:lumMod val="65000"/>
                  <a:lumOff val="35000"/>
                </a:schemeClr>
              </a:solidFill>
            </a:endParaRPr>
          </a:p>
          <a:p>
            <a:pPr marL="0" indent="0">
              <a:buNone/>
            </a:pPr>
            <a:endParaRPr lang="en-AU" sz="2600">
              <a:solidFill>
                <a:schemeClr val="tx1">
                  <a:lumMod val="65000"/>
                  <a:lumOff val="35000"/>
                </a:schemeClr>
              </a:solidFill>
            </a:endParaRPr>
          </a:p>
        </p:txBody>
      </p:sp>
    </p:spTree>
    <p:extLst>
      <p:ext uri="{BB962C8B-B14F-4D97-AF65-F5344CB8AC3E}">
        <p14:creationId xmlns:p14="http://schemas.microsoft.com/office/powerpoint/2010/main" val="2923533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AU"/>
              <a:t>CMS plugins</a:t>
            </a:r>
            <a:endParaRPr lang="en-US"/>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32</a:t>
            </a:fld>
            <a:endParaRPr lang="en-AU"/>
          </a:p>
        </p:txBody>
      </p:sp>
      <p:sp>
        <p:nvSpPr>
          <p:cNvPr id="14" name="Content Placeholder 1">
            <a:extLst>
              <a:ext uri="{FF2B5EF4-FFF2-40B4-BE49-F238E27FC236}">
                <a16:creationId xmlns:a16="http://schemas.microsoft.com/office/drawing/2014/main" id="{B47ECD45-9F07-4E40-6B11-33C080B7DE8E}"/>
              </a:ext>
            </a:extLst>
          </p:cNvPr>
          <p:cNvSpPr>
            <a:spLocks noGrp="1"/>
          </p:cNvSpPr>
          <p:nvPr>
            <p:ph idx="1"/>
          </p:nvPr>
        </p:nvSpPr>
        <p:spPr>
          <a:xfrm>
            <a:off x="1025624" y="1440000"/>
            <a:ext cx="10515600" cy="4351338"/>
          </a:xfrm>
        </p:spPr>
        <p:txBody>
          <a:bodyPr>
            <a:normAutofit/>
          </a:bodyPr>
          <a:lstStyle/>
          <a:p>
            <a:pPr marL="0" indent="0">
              <a:buNone/>
            </a:pPr>
            <a:r>
              <a:rPr lang="en-AU" sz="2000"/>
              <a:t>SPC developing </a:t>
            </a:r>
            <a:r>
              <a:rPr lang="en-AU" sz="2400"/>
              <a:t>plugins</a:t>
            </a:r>
            <a:r>
              <a:rPr lang="en-AU" sz="2000"/>
              <a:t> for Content Management Systems (CMS) to help fetching and visualising SDMX data on websites. Some initial versions are available for WordPress and Drupal, further development on-going.</a:t>
            </a:r>
          </a:p>
        </p:txBody>
      </p:sp>
    </p:spTree>
    <p:extLst>
      <p:ext uri="{BB962C8B-B14F-4D97-AF65-F5344CB8AC3E}">
        <p14:creationId xmlns:p14="http://schemas.microsoft.com/office/powerpoint/2010/main" val="4158302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2">
            <a:extLst>
              <a:ext uri="{FF2B5EF4-FFF2-40B4-BE49-F238E27FC236}">
                <a16:creationId xmlns:a16="http://schemas.microsoft.com/office/drawing/2014/main" id="{598ADA93-4AE5-6B76-52E1-D7B7F102F540}"/>
              </a:ext>
            </a:extLst>
          </p:cNvPr>
          <p:cNvPicPr>
            <a:picLocks noChangeAspect="1"/>
          </p:cNvPicPr>
          <p:nvPr/>
        </p:nvPicPr>
        <p:blipFill>
          <a:blip r:embed="rId2"/>
          <a:stretch>
            <a:fillRect/>
          </a:stretch>
        </p:blipFill>
        <p:spPr>
          <a:xfrm>
            <a:off x="1136126" y="1424056"/>
            <a:ext cx="10294595" cy="5023440"/>
          </a:xfrm>
          <a:prstGeom prst="rect">
            <a:avLst/>
          </a:prstGeom>
        </p:spPr>
      </p:pic>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AU"/>
              <a:t>CMS plugins</a:t>
            </a:r>
            <a:endParaRPr lang="en-US"/>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3"/>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4"/>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5"/>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6"/>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7"/>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33</a:t>
            </a:fld>
            <a:endParaRPr lang="en-AU"/>
          </a:p>
        </p:txBody>
      </p:sp>
      <p:sp>
        <p:nvSpPr>
          <p:cNvPr id="13" name="ZoneTexte 5">
            <a:extLst>
              <a:ext uri="{FF2B5EF4-FFF2-40B4-BE49-F238E27FC236}">
                <a16:creationId xmlns:a16="http://schemas.microsoft.com/office/drawing/2014/main" id="{28A043E1-FF56-2BF4-6F7E-D8331C49D411}"/>
              </a:ext>
            </a:extLst>
          </p:cNvPr>
          <p:cNvSpPr txBox="1"/>
          <p:nvPr/>
        </p:nvSpPr>
        <p:spPr>
          <a:xfrm>
            <a:off x="1136126" y="6184346"/>
            <a:ext cx="5311453" cy="307777"/>
          </a:xfrm>
          <a:prstGeom prst="rect">
            <a:avLst/>
          </a:prstGeom>
          <a:noFill/>
        </p:spPr>
        <p:txBody>
          <a:bodyPr wrap="square">
            <a:spAutoFit/>
          </a:bodyPr>
          <a:lstStyle/>
          <a:p>
            <a:r>
              <a:rPr lang="fr-FR" sz="1400">
                <a:solidFill>
                  <a:schemeClr val="tx1">
                    <a:lumMod val="65000"/>
                    <a:lumOff val="35000"/>
                  </a:schemeClr>
                </a:solidFill>
                <a:hlinkClick r:id="rId8">
                  <a:extLst>
                    <a:ext uri="{A12FA001-AC4F-418D-AE19-62706E023703}">
                      <ahyp:hlinkClr xmlns:ahyp="http://schemas.microsoft.com/office/drawing/2018/hyperlinkcolor" val="tx"/>
                    </a:ext>
                  </a:extLst>
                </a:hlinkClick>
              </a:rPr>
              <a:t>https://sdd.spc.int/</a:t>
            </a:r>
            <a:endParaRPr lang="fr-FR" sz="1400">
              <a:solidFill>
                <a:schemeClr val="tx1">
                  <a:lumMod val="65000"/>
                  <a:lumOff val="35000"/>
                </a:schemeClr>
              </a:solidFill>
            </a:endParaRPr>
          </a:p>
        </p:txBody>
      </p:sp>
    </p:spTree>
    <p:extLst>
      <p:ext uri="{BB962C8B-B14F-4D97-AF65-F5344CB8AC3E}">
        <p14:creationId xmlns:p14="http://schemas.microsoft.com/office/powerpoint/2010/main" val="475367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AU"/>
              <a:t>CMS plugins</a:t>
            </a:r>
            <a:endParaRPr lang="en-US"/>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34</a:t>
            </a:fld>
            <a:endParaRPr lang="en-AU"/>
          </a:p>
        </p:txBody>
      </p:sp>
      <p:sp>
        <p:nvSpPr>
          <p:cNvPr id="13" name="ZoneTexte 5">
            <a:extLst>
              <a:ext uri="{FF2B5EF4-FFF2-40B4-BE49-F238E27FC236}">
                <a16:creationId xmlns:a16="http://schemas.microsoft.com/office/drawing/2014/main" id="{28A043E1-FF56-2BF4-6F7E-D8331C49D411}"/>
              </a:ext>
            </a:extLst>
          </p:cNvPr>
          <p:cNvSpPr txBox="1"/>
          <p:nvPr/>
        </p:nvSpPr>
        <p:spPr>
          <a:xfrm>
            <a:off x="1136126" y="6088653"/>
            <a:ext cx="5311453" cy="307777"/>
          </a:xfrm>
          <a:prstGeom prst="rect">
            <a:avLst/>
          </a:prstGeom>
          <a:noFill/>
        </p:spPr>
        <p:txBody>
          <a:bodyPr wrap="square">
            <a:spAutoFit/>
          </a:bodyPr>
          <a:lstStyle/>
          <a:p>
            <a:r>
              <a:rPr lang="fr-FR" sz="1400">
                <a:solidFill>
                  <a:schemeClr val="tx1">
                    <a:lumMod val="65000"/>
                    <a:lumOff val="35000"/>
                  </a:schemeClr>
                </a:solidFill>
                <a:hlinkClick r:id="rId7"/>
              </a:rPr>
              <a:t>https://blue-pacific-2050.pacificdata.org/people-centred-development</a:t>
            </a:r>
            <a:endParaRPr lang="fr-FR" sz="1400">
              <a:solidFill>
                <a:schemeClr val="tx1">
                  <a:lumMod val="65000"/>
                  <a:lumOff val="35000"/>
                </a:schemeClr>
              </a:solidFill>
            </a:endParaRPr>
          </a:p>
        </p:txBody>
      </p:sp>
      <p:pic>
        <p:nvPicPr>
          <p:cNvPr id="12" name="Picture 11">
            <a:extLst>
              <a:ext uri="{FF2B5EF4-FFF2-40B4-BE49-F238E27FC236}">
                <a16:creationId xmlns:a16="http://schemas.microsoft.com/office/drawing/2014/main" id="{9D16D415-AB59-A57E-3083-8D593AFDDC13}"/>
              </a:ext>
            </a:extLst>
          </p:cNvPr>
          <p:cNvPicPr>
            <a:picLocks noChangeAspect="1"/>
          </p:cNvPicPr>
          <p:nvPr/>
        </p:nvPicPr>
        <p:blipFill>
          <a:blip r:embed="rId8"/>
          <a:stretch>
            <a:fillRect/>
          </a:stretch>
        </p:blipFill>
        <p:spPr>
          <a:xfrm>
            <a:off x="1136126" y="1366199"/>
            <a:ext cx="3377658" cy="4607701"/>
          </a:xfrm>
          <a:prstGeom prst="rect">
            <a:avLst/>
          </a:prstGeom>
          <a:ln>
            <a:solidFill>
              <a:schemeClr val="bg2"/>
            </a:solidFill>
          </a:ln>
        </p:spPr>
      </p:pic>
      <p:pic>
        <p:nvPicPr>
          <p:cNvPr id="16" name="Picture 15">
            <a:extLst>
              <a:ext uri="{FF2B5EF4-FFF2-40B4-BE49-F238E27FC236}">
                <a16:creationId xmlns:a16="http://schemas.microsoft.com/office/drawing/2014/main" id="{342E8BC0-F10B-A18A-3136-79AF7F53FEB0}"/>
              </a:ext>
            </a:extLst>
          </p:cNvPr>
          <p:cNvPicPr>
            <a:picLocks noChangeAspect="1"/>
          </p:cNvPicPr>
          <p:nvPr/>
        </p:nvPicPr>
        <p:blipFill>
          <a:blip r:embed="rId9"/>
          <a:stretch>
            <a:fillRect/>
          </a:stretch>
        </p:blipFill>
        <p:spPr>
          <a:xfrm>
            <a:off x="7033915" y="1366199"/>
            <a:ext cx="2992259" cy="4518922"/>
          </a:xfrm>
          <a:prstGeom prst="rect">
            <a:avLst/>
          </a:prstGeom>
          <a:ln>
            <a:solidFill>
              <a:schemeClr val="bg2"/>
            </a:solidFill>
          </a:ln>
        </p:spPr>
      </p:pic>
      <p:sp>
        <p:nvSpPr>
          <p:cNvPr id="17" name="ZoneTexte 5">
            <a:extLst>
              <a:ext uri="{FF2B5EF4-FFF2-40B4-BE49-F238E27FC236}">
                <a16:creationId xmlns:a16="http://schemas.microsoft.com/office/drawing/2014/main" id="{2F592A66-7995-BC1D-54D9-ACFFBD2782EA}"/>
              </a:ext>
            </a:extLst>
          </p:cNvPr>
          <p:cNvSpPr txBox="1"/>
          <p:nvPr/>
        </p:nvSpPr>
        <p:spPr>
          <a:xfrm>
            <a:off x="7033915" y="6072934"/>
            <a:ext cx="5311453" cy="307777"/>
          </a:xfrm>
          <a:prstGeom prst="rect">
            <a:avLst/>
          </a:prstGeom>
          <a:noFill/>
        </p:spPr>
        <p:txBody>
          <a:bodyPr wrap="square">
            <a:spAutoFit/>
          </a:bodyPr>
          <a:lstStyle/>
          <a:p>
            <a:r>
              <a:rPr lang="fr-FR" sz="1400">
                <a:solidFill>
                  <a:schemeClr val="tx1">
                    <a:lumMod val="65000"/>
                    <a:lumOff val="35000"/>
                  </a:schemeClr>
                </a:solidFill>
                <a:hlinkClick r:id="rId10"/>
              </a:rPr>
              <a:t>https://pacificdata.org/dashboard/17-goals-transform-pacific</a:t>
            </a:r>
            <a:endParaRPr lang="fr-FR" sz="1400">
              <a:solidFill>
                <a:schemeClr val="tx1">
                  <a:lumMod val="65000"/>
                  <a:lumOff val="35000"/>
                </a:schemeClr>
              </a:solidFill>
            </a:endParaRPr>
          </a:p>
        </p:txBody>
      </p:sp>
    </p:spTree>
    <p:extLst>
      <p:ext uri="{BB962C8B-B14F-4D97-AF65-F5344CB8AC3E}">
        <p14:creationId xmlns:p14="http://schemas.microsoft.com/office/powerpoint/2010/main" val="9170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fr-FR"/>
              <a:t>M</a:t>
            </a:r>
            <a:r>
              <a:rPr lang="en-AU"/>
              <a:t>ore connectors</a:t>
            </a:r>
            <a:endParaRPr lang="en-US"/>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35</a:t>
            </a:fld>
            <a:endParaRPr lang="en-AU"/>
          </a:p>
        </p:txBody>
      </p:sp>
      <p:sp>
        <p:nvSpPr>
          <p:cNvPr id="2" name="Content Placeholder 1">
            <a:extLst>
              <a:ext uri="{FF2B5EF4-FFF2-40B4-BE49-F238E27FC236}">
                <a16:creationId xmlns:a16="http://schemas.microsoft.com/office/drawing/2014/main" id="{2F85BE1A-31D6-A37A-A65E-A03960178876}"/>
              </a:ext>
            </a:extLst>
          </p:cNvPr>
          <p:cNvSpPr>
            <a:spLocks noGrp="1"/>
          </p:cNvSpPr>
          <p:nvPr>
            <p:ph idx="1"/>
          </p:nvPr>
        </p:nvSpPr>
        <p:spPr>
          <a:xfrm>
            <a:off x="1142587" y="1809410"/>
            <a:ext cx="10515600" cy="3844381"/>
          </a:xfrm>
        </p:spPr>
        <p:txBody>
          <a:bodyPr>
            <a:normAutofit/>
          </a:bodyPr>
          <a:lstStyle/>
          <a:p>
            <a:pPr marL="0" indent="0">
              <a:buNone/>
            </a:pPr>
            <a:r>
              <a:rPr lang="en-AU">
                <a:solidFill>
                  <a:schemeClr val="tx1">
                    <a:lumMod val="65000"/>
                    <a:lumOff val="35000"/>
                  </a:schemeClr>
                </a:solidFill>
              </a:rPr>
              <a:t>                       Stata connector</a:t>
            </a:r>
          </a:p>
          <a:p>
            <a:pPr marL="0" indent="0">
              <a:buNone/>
            </a:pPr>
            <a:endParaRPr lang="en-AU" sz="3200">
              <a:solidFill>
                <a:schemeClr val="tx1">
                  <a:lumMod val="65000"/>
                  <a:lumOff val="35000"/>
                </a:schemeClr>
              </a:solidFill>
            </a:endParaRPr>
          </a:p>
          <a:p>
            <a:pPr marL="0" indent="0">
              <a:buNone/>
            </a:pPr>
            <a:r>
              <a:rPr lang="en-AU">
                <a:solidFill>
                  <a:schemeClr val="tx1">
                    <a:lumMod val="65000"/>
                    <a:lumOff val="35000"/>
                  </a:schemeClr>
                </a:solidFill>
              </a:rPr>
              <a:t>                       ArcGIS</a:t>
            </a:r>
          </a:p>
          <a:p>
            <a:pPr marL="0" indent="0">
              <a:buNone/>
            </a:pPr>
            <a:endParaRPr lang="en-AU" sz="3200">
              <a:solidFill>
                <a:schemeClr val="tx1">
                  <a:lumMod val="65000"/>
                  <a:lumOff val="35000"/>
                </a:schemeClr>
              </a:solidFill>
            </a:endParaRPr>
          </a:p>
          <a:p>
            <a:pPr marL="0" indent="0">
              <a:buNone/>
            </a:pPr>
            <a:r>
              <a:rPr lang="en-AU">
                <a:solidFill>
                  <a:schemeClr val="tx1">
                    <a:lumMod val="65000"/>
                    <a:lumOff val="35000"/>
                  </a:schemeClr>
                </a:solidFill>
              </a:rPr>
              <a:t>                       QGIS SDMX connectors</a:t>
            </a:r>
          </a:p>
          <a:p>
            <a:pPr marL="0" indent="0">
              <a:buNone/>
            </a:pPr>
            <a:endParaRPr lang="en-AU" sz="3200">
              <a:solidFill>
                <a:schemeClr val="tx1">
                  <a:lumMod val="65000"/>
                  <a:lumOff val="35000"/>
                </a:schemeClr>
              </a:solidFill>
            </a:endParaRPr>
          </a:p>
          <a:p>
            <a:pPr marL="0" indent="0">
              <a:buNone/>
            </a:pPr>
            <a:r>
              <a:rPr lang="en-AU">
                <a:solidFill>
                  <a:schemeClr val="tx1">
                    <a:lumMod val="65000"/>
                    <a:lumOff val="35000"/>
                  </a:schemeClr>
                </a:solidFill>
              </a:rPr>
              <a:t>                       CKAN open data catalogue integration</a:t>
            </a:r>
          </a:p>
          <a:p>
            <a:pPr marL="0" indent="0">
              <a:buNone/>
            </a:pPr>
            <a:endParaRPr lang="en-AU">
              <a:solidFill>
                <a:schemeClr val="tx1">
                  <a:lumMod val="65000"/>
                  <a:lumOff val="35000"/>
                </a:schemeClr>
              </a:solidFill>
            </a:endParaRPr>
          </a:p>
        </p:txBody>
      </p:sp>
      <p:pic>
        <p:nvPicPr>
          <p:cNvPr id="12" name="Picture 11">
            <a:extLst>
              <a:ext uri="{FF2B5EF4-FFF2-40B4-BE49-F238E27FC236}">
                <a16:creationId xmlns:a16="http://schemas.microsoft.com/office/drawing/2014/main" id="{85D37685-DDD9-FBA7-D32F-489CFE4296F8}"/>
              </a:ext>
            </a:extLst>
          </p:cNvPr>
          <p:cNvPicPr>
            <a:picLocks noChangeAspect="1"/>
          </p:cNvPicPr>
          <p:nvPr/>
        </p:nvPicPr>
        <p:blipFill>
          <a:blip r:embed="rId7"/>
          <a:stretch>
            <a:fillRect/>
          </a:stretch>
        </p:blipFill>
        <p:spPr>
          <a:xfrm>
            <a:off x="1129713" y="4939657"/>
            <a:ext cx="1593333" cy="540000"/>
          </a:xfrm>
          <a:prstGeom prst="rect">
            <a:avLst/>
          </a:prstGeom>
        </p:spPr>
      </p:pic>
      <p:pic>
        <p:nvPicPr>
          <p:cNvPr id="13" name="Picture 12">
            <a:extLst>
              <a:ext uri="{FF2B5EF4-FFF2-40B4-BE49-F238E27FC236}">
                <a16:creationId xmlns:a16="http://schemas.microsoft.com/office/drawing/2014/main" id="{919B7F1C-FD68-69DA-4ABD-0F1B7CFAF128}"/>
              </a:ext>
            </a:extLst>
          </p:cNvPr>
          <p:cNvPicPr>
            <a:picLocks noChangeAspect="1"/>
          </p:cNvPicPr>
          <p:nvPr/>
        </p:nvPicPr>
        <p:blipFill>
          <a:blip r:embed="rId8"/>
          <a:stretch>
            <a:fillRect/>
          </a:stretch>
        </p:blipFill>
        <p:spPr>
          <a:xfrm>
            <a:off x="1129713" y="3945115"/>
            <a:ext cx="1580459" cy="468000"/>
          </a:xfrm>
          <a:prstGeom prst="rect">
            <a:avLst/>
          </a:prstGeom>
        </p:spPr>
      </p:pic>
      <p:pic>
        <p:nvPicPr>
          <p:cNvPr id="14" name="Picture 13">
            <a:extLst>
              <a:ext uri="{FF2B5EF4-FFF2-40B4-BE49-F238E27FC236}">
                <a16:creationId xmlns:a16="http://schemas.microsoft.com/office/drawing/2014/main" id="{B0266C61-C840-821B-F9B4-9160AB9460ED}"/>
              </a:ext>
            </a:extLst>
          </p:cNvPr>
          <p:cNvPicPr>
            <a:picLocks noChangeAspect="1"/>
          </p:cNvPicPr>
          <p:nvPr/>
        </p:nvPicPr>
        <p:blipFill>
          <a:blip r:embed="rId9"/>
          <a:stretch>
            <a:fillRect/>
          </a:stretch>
        </p:blipFill>
        <p:spPr>
          <a:xfrm>
            <a:off x="1129713" y="2770573"/>
            <a:ext cx="1772472" cy="648000"/>
          </a:xfrm>
          <a:prstGeom prst="rect">
            <a:avLst/>
          </a:prstGeom>
        </p:spPr>
      </p:pic>
      <p:pic>
        <p:nvPicPr>
          <p:cNvPr id="15" name="Picture 14">
            <a:extLst>
              <a:ext uri="{FF2B5EF4-FFF2-40B4-BE49-F238E27FC236}">
                <a16:creationId xmlns:a16="http://schemas.microsoft.com/office/drawing/2014/main" id="{1CBB1434-F771-DDB5-CDB9-2D00469937F6}"/>
              </a:ext>
            </a:extLst>
          </p:cNvPr>
          <p:cNvPicPr>
            <a:picLocks noChangeAspect="1"/>
          </p:cNvPicPr>
          <p:nvPr/>
        </p:nvPicPr>
        <p:blipFill>
          <a:blip r:embed="rId10"/>
          <a:stretch>
            <a:fillRect/>
          </a:stretch>
        </p:blipFill>
        <p:spPr>
          <a:xfrm>
            <a:off x="1129713" y="1812031"/>
            <a:ext cx="1513728" cy="432000"/>
          </a:xfrm>
          <a:prstGeom prst="rect">
            <a:avLst/>
          </a:prstGeom>
        </p:spPr>
      </p:pic>
    </p:spTree>
    <p:extLst>
      <p:ext uri="{BB962C8B-B14F-4D97-AF65-F5344CB8AC3E}">
        <p14:creationId xmlns:p14="http://schemas.microsoft.com/office/powerpoint/2010/main" val="3129934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AU"/>
              <a:t>SDMX Matrix Generator</a:t>
            </a:r>
            <a:endParaRPr lang="en-US"/>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36</a:t>
            </a:fld>
            <a:endParaRPr lang="en-AU"/>
          </a:p>
        </p:txBody>
      </p:sp>
      <p:sp>
        <p:nvSpPr>
          <p:cNvPr id="2" name="Content Placeholder 1">
            <a:extLst>
              <a:ext uri="{FF2B5EF4-FFF2-40B4-BE49-F238E27FC236}">
                <a16:creationId xmlns:a16="http://schemas.microsoft.com/office/drawing/2014/main" id="{A2D61F32-9F5B-5169-136B-A40E630D1D81}"/>
              </a:ext>
            </a:extLst>
          </p:cNvPr>
          <p:cNvSpPr txBox="1">
            <a:spLocks/>
          </p:cNvSpPr>
          <p:nvPr/>
        </p:nvSpPr>
        <p:spPr>
          <a:xfrm>
            <a:off x="1025624" y="1440000"/>
            <a:ext cx="10938578" cy="50447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46A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46A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46A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46A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46A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500"/>
              <a:t>SDMX Matrix Generator is a tool to create SDMX DSDs and related artefacts (</a:t>
            </a:r>
            <a:r>
              <a:rPr lang="en-AU" sz="2500" err="1"/>
              <a:t>codelists</a:t>
            </a:r>
            <a:r>
              <a:rPr lang="en-AU" sz="2500"/>
              <a:t>, concept schemes, dataflows, constraints).</a:t>
            </a:r>
          </a:p>
          <a:p>
            <a:r>
              <a:rPr lang="en-AU" sz="2500"/>
              <a:t>Is an Excel workbooks with forms and macros, developed by OECD for the SIS-CC.</a:t>
            </a:r>
          </a:p>
          <a:p>
            <a:r>
              <a:rPr lang="en-AU" sz="2500"/>
              <a:t>It can be populated by importing SDMX structures from files or URLs.</a:t>
            </a:r>
          </a:p>
          <a:p>
            <a:r>
              <a:rPr lang="en-AU" sz="2500"/>
              <a:t>Is able to generate data reporting templates.</a:t>
            </a:r>
          </a:p>
          <a:p>
            <a:r>
              <a:rPr lang="en-AU" sz="2500"/>
              <a:t>Not only a software, it embeds a step-by-step method for structural modelling under the SDMX framework, promoting re-use and quality.</a:t>
            </a:r>
          </a:p>
          <a:p>
            <a:pPr marL="0" indent="0">
              <a:buNone/>
            </a:pPr>
            <a:endParaRPr lang="en-AU" sz="2500"/>
          </a:p>
          <a:p>
            <a:pPr marL="0" indent="0">
              <a:buNone/>
            </a:pPr>
            <a:r>
              <a:rPr lang="en-AU" sz="2500"/>
              <a:t>See .Stat Academy online course:</a:t>
            </a:r>
          </a:p>
          <a:p>
            <a:pPr marL="0" indent="0">
              <a:buNone/>
            </a:pPr>
            <a:r>
              <a:rPr lang="en-US" sz="2500"/>
              <a:t>An introduction to SDMX structural modelling for data producers</a:t>
            </a:r>
            <a:endParaRPr lang="en-AU" sz="2500"/>
          </a:p>
          <a:p>
            <a:pPr marL="0" indent="0">
              <a:buNone/>
            </a:pPr>
            <a:r>
              <a:rPr lang="en-AU" sz="2000">
                <a:hlinkClick r:id="rId7"/>
              </a:rPr>
              <a:t>https://academy.siscc.org/courses/an-introduction-to-sdmx-structural-modelling-for-data-producers/</a:t>
            </a:r>
            <a:endParaRPr lang="en-AU" sz="2000"/>
          </a:p>
          <a:p>
            <a:pPr marL="0" indent="0">
              <a:buNone/>
            </a:pPr>
            <a:endParaRPr lang="en-AU" sz="2500"/>
          </a:p>
          <a:p>
            <a:endParaRPr lang="en-AU" sz="2500"/>
          </a:p>
        </p:txBody>
      </p:sp>
    </p:spTree>
    <p:extLst>
      <p:ext uri="{BB962C8B-B14F-4D97-AF65-F5344CB8AC3E}">
        <p14:creationId xmlns:p14="http://schemas.microsoft.com/office/powerpoint/2010/main" val="2273109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AU"/>
              <a:t>Eurostat software</a:t>
            </a:r>
            <a:endParaRPr lang="en-US"/>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37</a:t>
            </a:fld>
            <a:endParaRPr lang="en-AU"/>
          </a:p>
        </p:txBody>
      </p:sp>
      <p:pic>
        <p:nvPicPr>
          <p:cNvPr id="16" name="Picture 15">
            <a:extLst>
              <a:ext uri="{FF2B5EF4-FFF2-40B4-BE49-F238E27FC236}">
                <a16:creationId xmlns:a16="http://schemas.microsoft.com/office/drawing/2014/main" id="{A6900D2E-84F4-BD94-B428-D70F14F00E92}"/>
              </a:ext>
            </a:extLst>
          </p:cNvPr>
          <p:cNvPicPr>
            <a:picLocks noChangeAspect="1"/>
          </p:cNvPicPr>
          <p:nvPr/>
        </p:nvPicPr>
        <p:blipFill>
          <a:blip r:embed="rId7"/>
          <a:stretch>
            <a:fillRect/>
          </a:stretch>
        </p:blipFill>
        <p:spPr>
          <a:xfrm>
            <a:off x="940869" y="1347305"/>
            <a:ext cx="4627988" cy="4957300"/>
          </a:xfrm>
          <a:prstGeom prst="rect">
            <a:avLst/>
          </a:prstGeom>
        </p:spPr>
      </p:pic>
      <p:sp>
        <p:nvSpPr>
          <p:cNvPr id="17" name="ZoneTexte 7">
            <a:extLst>
              <a:ext uri="{FF2B5EF4-FFF2-40B4-BE49-F238E27FC236}">
                <a16:creationId xmlns:a16="http://schemas.microsoft.com/office/drawing/2014/main" id="{94A7F754-AFE3-364C-8B55-66E3BBBA2B8D}"/>
              </a:ext>
            </a:extLst>
          </p:cNvPr>
          <p:cNvSpPr txBox="1"/>
          <p:nvPr/>
        </p:nvSpPr>
        <p:spPr>
          <a:xfrm>
            <a:off x="940869" y="6327066"/>
            <a:ext cx="11142274" cy="369332"/>
          </a:xfrm>
          <a:prstGeom prst="rect">
            <a:avLst/>
          </a:prstGeom>
          <a:noFill/>
        </p:spPr>
        <p:txBody>
          <a:bodyPr wrap="square">
            <a:spAutoFit/>
          </a:bodyPr>
          <a:lstStyle/>
          <a:p>
            <a:r>
              <a:rPr lang="fr-FR">
                <a:hlinkClick r:id="rId8"/>
              </a:rPr>
              <a:t>https://ec.europa.eu/eurostat/web/sdmx-infospace/it-tools</a:t>
            </a:r>
            <a:endParaRPr lang="fr-FR"/>
          </a:p>
        </p:txBody>
      </p:sp>
    </p:spTree>
    <p:extLst>
      <p:ext uri="{BB962C8B-B14F-4D97-AF65-F5344CB8AC3E}">
        <p14:creationId xmlns:p14="http://schemas.microsoft.com/office/powerpoint/2010/main" val="1747141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AU"/>
              <a:t>SDMX Converter</a:t>
            </a:r>
            <a:endParaRPr lang="en-US"/>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38</a:t>
            </a:fld>
            <a:endParaRPr lang="en-AU"/>
          </a:p>
        </p:txBody>
      </p:sp>
      <p:sp>
        <p:nvSpPr>
          <p:cNvPr id="2" name="Content Placeholder 1">
            <a:extLst>
              <a:ext uri="{FF2B5EF4-FFF2-40B4-BE49-F238E27FC236}">
                <a16:creationId xmlns:a16="http://schemas.microsoft.com/office/drawing/2014/main" id="{8DAE07CD-A0CC-6537-58DD-4F3324287611}"/>
              </a:ext>
            </a:extLst>
          </p:cNvPr>
          <p:cNvSpPr>
            <a:spLocks noGrp="1"/>
          </p:cNvSpPr>
          <p:nvPr>
            <p:ph idx="1"/>
          </p:nvPr>
        </p:nvSpPr>
        <p:spPr>
          <a:xfrm>
            <a:off x="934141" y="1702025"/>
            <a:ext cx="5989173" cy="4913379"/>
          </a:xfrm>
        </p:spPr>
        <p:txBody>
          <a:bodyPr>
            <a:noAutofit/>
          </a:bodyPr>
          <a:lstStyle/>
          <a:p>
            <a:r>
              <a:rPr lang="en-US" sz="2000"/>
              <a:t>The SDMX Converter is a tool that </a:t>
            </a:r>
            <a:r>
              <a:rPr lang="en-US" sz="2000" b="1"/>
              <a:t>converts statistical datasets between different SDMX and related formats</a:t>
            </a:r>
            <a:r>
              <a:rPr lang="en-US" sz="2000"/>
              <a:t>. </a:t>
            </a:r>
          </a:p>
          <a:p>
            <a:r>
              <a:rPr lang="en-US" sz="2000"/>
              <a:t>Requires an input file and the matching SDMX DSD.</a:t>
            </a:r>
          </a:p>
          <a:p>
            <a:r>
              <a:rPr lang="en-US" sz="2000"/>
              <a:t>Optionally, </a:t>
            </a:r>
            <a:r>
              <a:rPr lang="en-US" sz="2000" b="1"/>
              <a:t>can include structural validation </a:t>
            </a:r>
            <a:r>
              <a:rPr lang="en-US" sz="2000"/>
              <a:t>of the input dataset, including </a:t>
            </a:r>
            <a:r>
              <a:rPr lang="en-US" sz="2000" err="1"/>
              <a:t>codelist</a:t>
            </a:r>
            <a:r>
              <a:rPr lang="en-US" sz="2000"/>
              <a:t> checks.</a:t>
            </a:r>
          </a:p>
          <a:p>
            <a:r>
              <a:rPr lang="en-US" sz="2000"/>
              <a:t>Optionally, the transformation service </a:t>
            </a:r>
            <a:r>
              <a:rPr lang="en-US" sz="2000" b="1"/>
              <a:t>can perform transcoding </a:t>
            </a:r>
            <a:r>
              <a:rPr lang="en-US" sz="2000"/>
              <a:t>using a supplied lookup table.</a:t>
            </a:r>
          </a:p>
          <a:p>
            <a:r>
              <a:rPr lang="en-US" sz="2000"/>
              <a:t>The SDMX Converter can be used in several forms:</a:t>
            </a:r>
          </a:p>
          <a:p>
            <a:pPr lvl="1">
              <a:buFontTx/>
              <a:buChar char="-"/>
            </a:pPr>
            <a:r>
              <a:rPr lang="en-US" sz="2000"/>
              <a:t>As a web application with an interactive GUI.</a:t>
            </a:r>
          </a:p>
          <a:p>
            <a:pPr lvl="1">
              <a:buFontTx/>
              <a:buChar char="-"/>
            </a:pPr>
            <a:r>
              <a:rPr lang="en-US" sz="2000"/>
              <a:t>As a command-line tool, useful for both interactive and batch processing.</a:t>
            </a:r>
          </a:p>
          <a:p>
            <a:pPr lvl="1">
              <a:buFontTx/>
              <a:buChar char="-"/>
            </a:pPr>
            <a:r>
              <a:rPr lang="en-US" sz="2000"/>
              <a:t>As a web service that can be invoked by any SOAP/REST compliant client.</a:t>
            </a:r>
          </a:p>
          <a:p>
            <a:pPr lvl="1">
              <a:buFontTx/>
              <a:buChar char="-"/>
            </a:pPr>
            <a:r>
              <a:rPr lang="en-US" sz="2000"/>
              <a:t>As a Java library with its own API.</a:t>
            </a:r>
          </a:p>
        </p:txBody>
      </p:sp>
      <p:sp>
        <p:nvSpPr>
          <p:cNvPr id="12" name="ZoneTexte 8">
            <a:extLst>
              <a:ext uri="{FF2B5EF4-FFF2-40B4-BE49-F238E27FC236}">
                <a16:creationId xmlns:a16="http://schemas.microsoft.com/office/drawing/2014/main" id="{E7D80D2D-4E7C-782D-BCAF-01DF5C8F956E}"/>
              </a:ext>
            </a:extLst>
          </p:cNvPr>
          <p:cNvSpPr txBox="1"/>
          <p:nvPr/>
        </p:nvSpPr>
        <p:spPr>
          <a:xfrm>
            <a:off x="940869" y="1244685"/>
            <a:ext cx="11142274" cy="369332"/>
          </a:xfrm>
          <a:prstGeom prst="rect">
            <a:avLst/>
          </a:prstGeom>
          <a:noFill/>
        </p:spPr>
        <p:txBody>
          <a:bodyPr wrap="square">
            <a:spAutoFit/>
          </a:bodyPr>
          <a:lstStyle/>
          <a:p>
            <a:r>
              <a:rPr lang="fr-FR">
                <a:hlinkClick r:id="rId7"/>
              </a:rPr>
              <a:t>https://cros-legacy.ec.europa.eu/content/sdmx-converter-0_en</a:t>
            </a:r>
            <a:endParaRPr lang="fr-FR"/>
          </a:p>
        </p:txBody>
      </p:sp>
      <p:pic>
        <p:nvPicPr>
          <p:cNvPr id="13" name="Image 11">
            <a:extLst>
              <a:ext uri="{FF2B5EF4-FFF2-40B4-BE49-F238E27FC236}">
                <a16:creationId xmlns:a16="http://schemas.microsoft.com/office/drawing/2014/main" id="{78B16C24-C7DD-D295-923F-AC8BE865FE4C}"/>
              </a:ext>
            </a:extLst>
          </p:cNvPr>
          <p:cNvPicPr>
            <a:picLocks noChangeAspect="1"/>
          </p:cNvPicPr>
          <p:nvPr/>
        </p:nvPicPr>
        <p:blipFill>
          <a:blip r:embed="rId8"/>
          <a:stretch>
            <a:fillRect/>
          </a:stretch>
        </p:blipFill>
        <p:spPr>
          <a:xfrm>
            <a:off x="7086374" y="1950097"/>
            <a:ext cx="4570140" cy="3960000"/>
          </a:xfrm>
          <a:prstGeom prst="rect">
            <a:avLst/>
          </a:prstGeom>
          <a:ln>
            <a:solidFill>
              <a:schemeClr val="bg2">
                <a:lumMod val="90000"/>
              </a:schemeClr>
            </a:solidFill>
          </a:ln>
        </p:spPr>
      </p:pic>
    </p:spTree>
    <p:extLst>
      <p:ext uri="{BB962C8B-B14F-4D97-AF65-F5344CB8AC3E}">
        <p14:creationId xmlns:p14="http://schemas.microsoft.com/office/powerpoint/2010/main" val="308433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ILO SDMX tools</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39</a:t>
            </a:fld>
            <a:endParaRPr lang="en-AU"/>
          </a:p>
        </p:txBody>
      </p:sp>
      <p:graphicFrame>
        <p:nvGraphicFramePr>
          <p:cNvPr id="2" name="Table 1">
            <a:extLst>
              <a:ext uri="{FF2B5EF4-FFF2-40B4-BE49-F238E27FC236}">
                <a16:creationId xmlns:a16="http://schemas.microsoft.com/office/drawing/2014/main" id="{5FF7A414-045A-56AC-1FF1-9A9B10226A3F}"/>
              </a:ext>
            </a:extLst>
          </p:cNvPr>
          <p:cNvGraphicFramePr>
            <a:graphicFrameLocks noGrp="1"/>
          </p:cNvGraphicFramePr>
          <p:nvPr/>
        </p:nvGraphicFramePr>
        <p:xfrm>
          <a:off x="1025624" y="1509703"/>
          <a:ext cx="10715688" cy="4485640"/>
        </p:xfrm>
        <a:graphic>
          <a:graphicData uri="http://schemas.openxmlformats.org/drawingml/2006/table">
            <a:tbl>
              <a:tblPr firstRow="1" bandRow="1">
                <a:tableStyleId>{5940675A-B579-460E-94D1-54222C63F5DA}</a:tableStyleId>
              </a:tblPr>
              <a:tblGrid>
                <a:gridCol w="2121613">
                  <a:extLst>
                    <a:ext uri="{9D8B030D-6E8A-4147-A177-3AD203B41FA5}">
                      <a16:colId xmlns:a16="http://schemas.microsoft.com/office/drawing/2014/main" val="3905610342"/>
                    </a:ext>
                  </a:extLst>
                </a:gridCol>
                <a:gridCol w="8594075">
                  <a:extLst>
                    <a:ext uri="{9D8B030D-6E8A-4147-A177-3AD203B41FA5}">
                      <a16:colId xmlns:a16="http://schemas.microsoft.com/office/drawing/2014/main" val="3420895028"/>
                    </a:ext>
                  </a:extLst>
                </a:gridCol>
              </a:tblGrid>
              <a:tr h="370840">
                <a:tc>
                  <a:txBody>
                    <a:bodyPr/>
                    <a:lstStyle/>
                    <a:p>
                      <a:r>
                        <a:rPr lang="en-AU"/>
                        <a:t>SDMX query builder</a:t>
                      </a:r>
                    </a:p>
                  </a:txBody>
                  <a:tcPr/>
                </a:tc>
                <a:tc>
                  <a:txBody>
                    <a:bodyPr/>
                    <a:lstStyle/>
                    <a:p>
                      <a:endParaRPr lang="en-AU"/>
                    </a:p>
                  </a:txBody>
                  <a:tcPr/>
                </a:tc>
                <a:extLst>
                  <a:ext uri="{0D108BD9-81ED-4DB2-BD59-A6C34878D82A}">
                    <a16:rowId xmlns:a16="http://schemas.microsoft.com/office/drawing/2014/main" val="1606052576"/>
                  </a:ext>
                </a:extLst>
              </a:tr>
              <a:tr h="370840">
                <a:tc>
                  <a:txBody>
                    <a:bodyPr/>
                    <a:lstStyle/>
                    <a:p>
                      <a:r>
                        <a:rPr lang="en-AU"/>
                        <a:t>SDMX Constructor</a:t>
                      </a:r>
                    </a:p>
                  </a:txBody>
                  <a:tcPr/>
                </a:tc>
                <a:tc>
                  <a:txBody>
                    <a:bodyPr/>
                    <a:lstStyle/>
                    <a:p>
                      <a:r>
                        <a:rPr lang="en-AU" i="1"/>
                        <a:t>The “Constructor” is a very simple, standalone tool which is able to create and edit DSDs and their components (i.e. concept schemes and code lists) in order to generate the DSD which fits your needs and can be used by SMART to obtain the output dataset you require. It can grab concepts and associated code lists from any SDMX registry or allows to create and load them from scratch. Or it might edit an existing DSD and save it with a different id after making some changes.</a:t>
                      </a:r>
                    </a:p>
                  </a:txBody>
                  <a:tcPr/>
                </a:tc>
                <a:extLst>
                  <a:ext uri="{0D108BD9-81ED-4DB2-BD59-A6C34878D82A}">
                    <a16:rowId xmlns:a16="http://schemas.microsoft.com/office/drawing/2014/main" val="1947962576"/>
                  </a:ext>
                </a:extLst>
              </a:tr>
              <a:tr h="370840">
                <a:tc>
                  <a:txBody>
                    <a:bodyPr/>
                    <a:lstStyle/>
                    <a:p>
                      <a:r>
                        <a:rPr lang="en-AU"/>
                        <a:t>Statistical Metadata-driven Analysis &amp; Reporting Tool (SMART)</a:t>
                      </a:r>
                    </a:p>
                  </a:txBody>
                  <a:tcPr/>
                </a:tc>
                <a:tc>
                  <a:txBody>
                    <a:bodyPr/>
                    <a:lstStyle/>
                    <a:p>
                      <a:r>
                        <a:rPr lang="en-AU" i="1"/>
                        <a:t>SMART allows users to generate and automate the production of analytical reports defined by means of a SDMX Data Structure Definition (DSD), either from processing micro-level data or from aggregated data by means of transcoding.</a:t>
                      </a:r>
                    </a:p>
                  </a:txBody>
                  <a:tcPr/>
                </a:tc>
                <a:extLst>
                  <a:ext uri="{0D108BD9-81ED-4DB2-BD59-A6C34878D82A}">
                    <a16:rowId xmlns:a16="http://schemas.microsoft.com/office/drawing/2014/main" val="2488024303"/>
                  </a:ext>
                </a:extLst>
              </a:tr>
              <a:tr h="370840">
                <a:tc>
                  <a:txBody>
                    <a:bodyPr/>
                    <a:lstStyle/>
                    <a:p>
                      <a:r>
                        <a:rPr lang="en-AU"/>
                        <a:t>LMIS Excel Add-in</a:t>
                      </a:r>
                    </a:p>
                  </a:txBody>
                  <a:tcPr/>
                </a:tc>
                <a:tc>
                  <a:txBody>
                    <a:bodyPr/>
                    <a:lstStyle/>
                    <a:p>
                      <a:r>
                        <a:rPr lang="en-AU" i="1"/>
                        <a:t>The LMIS Excel Add-in is a specialized software designed to facilitate data exchange between the .Stat Suite and  Excel, particularly tailored for LMIS (Labour Market Information System) implementations. Its core features enable efficient downloading and uploading of data between Excel and the .Stat Suite platform.</a:t>
                      </a:r>
                    </a:p>
                  </a:txBody>
                  <a:tcPr/>
                </a:tc>
                <a:extLst>
                  <a:ext uri="{0D108BD9-81ED-4DB2-BD59-A6C34878D82A}">
                    <a16:rowId xmlns:a16="http://schemas.microsoft.com/office/drawing/2014/main" val="3032670177"/>
                  </a:ext>
                </a:extLst>
              </a:tr>
            </a:tbl>
          </a:graphicData>
        </a:graphic>
      </p:graphicFrame>
      <p:sp>
        <p:nvSpPr>
          <p:cNvPr id="15" name="ZoneTexte 7">
            <a:extLst>
              <a:ext uri="{FF2B5EF4-FFF2-40B4-BE49-F238E27FC236}">
                <a16:creationId xmlns:a16="http://schemas.microsoft.com/office/drawing/2014/main" id="{50D308ED-34F7-3B9A-9B6B-55667755BCE8}"/>
              </a:ext>
            </a:extLst>
          </p:cNvPr>
          <p:cNvSpPr txBox="1"/>
          <p:nvPr/>
        </p:nvSpPr>
        <p:spPr>
          <a:xfrm>
            <a:off x="940869" y="6327066"/>
            <a:ext cx="11142274" cy="369332"/>
          </a:xfrm>
          <a:prstGeom prst="rect">
            <a:avLst/>
          </a:prstGeom>
          <a:noFill/>
        </p:spPr>
        <p:txBody>
          <a:bodyPr wrap="square">
            <a:spAutoFit/>
          </a:bodyPr>
          <a:lstStyle/>
          <a:p>
            <a:r>
              <a:rPr lang="fr-FR">
                <a:hlinkClick r:id="rId7"/>
              </a:rPr>
              <a:t>https://ilostat.ilo.org/resources/sdmx-tools/</a:t>
            </a:r>
            <a:endParaRPr lang="fr-FR"/>
          </a:p>
        </p:txBody>
      </p:sp>
    </p:spTree>
    <p:extLst>
      <p:ext uri="{BB962C8B-B14F-4D97-AF65-F5344CB8AC3E}">
        <p14:creationId xmlns:p14="http://schemas.microsoft.com/office/powerpoint/2010/main" val="3418900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6FC3-2DCE-6954-60C1-F97E7F55AA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AF30C2-ACA2-CA02-6A3D-FF4961BFA444}"/>
              </a:ext>
            </a:extLst>
          </p:cNvPr>
          <p:cNvSpPr>
            <a:spLocks noGrp="1"/>
          </p:cNvSpPr>
          <p:nvPr>
            <p:ph type="title"/>
          </p:nvPr>
        </p:nvSpPr>
        <p:spPr/>
        <p:txBody>
          <a:bodyPr/>
          <a:lstStyle/>
          <a:p>
            <a:r>
              <a:rPr lang="en-US"/>
              <a:t>SDMX data and metadata</a:t>
            </a:r>
          </a:p>
        </p:txBody>
      </p:sp>
      <p:grpSp>
        <p:nvGrpSpPr>
          <p:cNvPr id="4" name="Groupe 3">
            <a:extLst>
              <a:ext uri="{FF2B5EF4-FFF2-40B4-BE49-F238E27FC236}">
                <a16:creationId xmlns:a16="http://schemas.microsoft.com/office/drawing/2014/main" id="{BD9CE30C-82D3-CE51-FB24-C0C4EB968848}"/>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6EE119F1-450A-2210-1741-30A3114A57E4}"/>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C9508103-C630-5E20-52D6-568086269BB6}"/>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B8D99FC2-936F-AE06-CA62-4ACB419FB80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E119E55B-D2B5-2F56-A2C0-EA3A0AB323A6}"/>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685FAE1D-4D36-5A1D-FE37-AA8B2FA1AD30}"/>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47A3CA42-F86D-4E97-B807-8BDBEBC4263C}"/>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8E825A2-5E2D-241B-0E82-28B7F8FD078E}"/>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4</a:t>
            </a:fld>
            <a:endParaRPr lang="en-AU"/>
          </a:p>
        </p:txBody>
      </p:sp>
      <p:pic>
        <p:nvPicPr>
          <p:cNvPr id="17" name="Picture 16">
            <a:extLst>
              <a:ext uri="{FF2B5EF4-FFF2-40B4-BE49-F238E27FC236}">
                <a16:creationId xmlns:a16="http://schemas.microsoft.com/office/drawing/2014/main" id="{C2318162-47E2-05E6-D23F-3C5BA3145BD5}"/>
              </a:ext>
            </a:extLst>
          </p:cNvPr>
          <p:cNvPicPr>
            <a:picLocks noChangeAspect="1"/>
          </p:cNvPicPr>
          <p:nvPr/>
        </p:nvPicPr>
        <p:blipFill>
          <a:blip r:embed="rId7"/>
          <a:stretch>
            <a:fillRect/>
          </a:stretch>
        </p:blipFill>
        <p:spPr>
          <a:xfrm>
            <a:off x="697965" y="2816415"/>
            <a:ext cx="11413678" cy="1797994"/>
          </a:xfrm>
          <a:prstGeom prst="rect">
            <a:avLst/>
          </a:prstGeom>
        </p:spPr>
      </p:pic>
    </p:spTree>
    <p:extLst>
      <p:ext uri="{BB962C8B-B14F-4D97-AF65-F5344CB8AC3E}">
        <p14:creationId xmlns:p14="http://schemas.microsoft.com/office/powerpoint/2010/main" val="673856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SDMX </a:t>
            </a:r>
            <a:r>
              <a:rPr lang="en-US" err="1"/>
              <a:t>Istat</a:t>
            </a:r>
            <a:r>
              <a:rPr lang="en-US"/>
              <a:t> toolkit</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40</a:t>
            </a:fld>
            <a:endParaRPr lang="en-AU"/>
          </a:p>
        </p:txBody>
      </p:sp>
      <p:sp>
        <p:nvSpPr>
          <p:cNvPr id="15" name="ZoneTexte 7">
            <a:extLst>
              <a:ext uri="{FF2B5EF4-FFF2-40B4-BE49-F238E27FC236}">
                <a16:creationId xmlns:a16="http://schemas.microsoft.com/office/drawing/2014/main" id="{50D308ED-34F7-3B9A-9B6B-55667755BCE8}"/>
              </a:ext>
            </a:extLst>
          </p:cNvPr>
          <p:cNvSpPr txBox="1"/>
          <p:nvPr/>
        </p:nvSpPr>
        <p:spPr>
          <a:xfrm>
            <a:off x="940869" y="6327066"/>
            <a:ext cx="11142274" cy="369332"/>
          </a:xfrm>
          <a:prstGeom prst="rect">
            <a:avLst/>
          </a:prstGeom>
          <a:noFill/>
        </p:spPr>
        <p:txBody>
          <a:bodyPr wrap="square">
            <a:spAutoFit/>
          </a:bodyPr>
          <a:lstStyle/>
          <a:p>
            <a:r>
              <a:rPr lang="fr-FR">
                <a:hlinkClick r:id="rId7"/>
              </a:rPr>
              <a:t>https://github.com/SDMXISTATTOOLKIT</a:t>
            </a:r>
            <a:endParaRPr lang="fr-FR"/>
          </a:p>
        </p:txBody>
      </p:sp>
      <p:graphicFrame>
        <p:nvGraphicFramePr>
          <p:cNvPr id="12" name="Table 11">
            <a:extLst>
              <a:ext uri="{FF2B5EF4-FFF2-40B4-BE49-F238E27FC236}">
                <a16:creationId xmlns:a16="http://schemas.microsoft.com/office/drawing/2014/main" id="{55375BC1-8056-0C0D-A9BE-C33EF03DBFA5}"/>
              </a:ext>
            </a:extLst>
          </p:cNvPr>
          <p:cNvGraphicFramePr>
            <a:graphicFrameLocks noGrp="1"/>
          </p:cNvGraphicFramePr>
          <p:nvPr/>
        </p:nvGraphicFramePr>
        <p:xfrm>
          <a:off x="1025624" y="1271427"/>
          <a:ext cx="10715688" cy="4099560"/>
        </p:xfrm>
        <a:graphic>
          <a:graphicData uri="http://schemas.openxmlformats.org/drawingml/2006/table">
            <a:tbl>
              <a:tblPr/>
              <a:tblGrid>
                <a:gridCol w="10715688">
                  <a:extLst>
                    <a:ext uri="{9D8B030D-6E8A-4147-A177-3AD203B41FA5}">
                      <a16:colId xmlns:a16="http://schemas.microsoft.com/office/drawing/2014/main" val="1573480385"/>
                    </a:ext>
                  </a:extLst>
                </a:gridCol>
              </a:tblGrid>
              <a:tr h="0">
                <a:tc>
                  <a:txBody>
                    <a:bodyPr/>
                    <a:lstStyle/>
                    <a:p>
                      <a:pPr algn="l" fontAlgn="ctr"/>
                      <a:r>
                        <a:rPr lang="en-AU" sz="2400" b="0" i="1">
                          <a:effectLst/>
                          <a:latin typeface="inherit"/>
                        </a:rPr>
                        <a:t>The SDMX </a:t>
                      </a:r>
                      <a:r>
                        <a:rPr lang="en-AU" sz="2400" b="0" i="1" err="1">
                          <a:effectLst/>
                          <a:latin typeface="inherit"/>
                        </a:rPr>
                        <a:t>Istat</a:t>
                      </a:r>
                      <a:r>
                        <a:rPr lang="en-AU" sz="2400" b="0" i="1">
                          <a:effectLst/>
                          <a:latin typeface="inherit"/>
                        </a:rPr>
                        <a:t> Toolkit is a free and open source SDMX-Based platform allowing organizations to set up in a very simple way an infrastructure that can be used successfully for building dissemination and reporting SDMX compliant databases and for implementing SDMX in terms of metadata and data management and dissemination and Open (Statistical) Data.</a:t>
                      </a:r>
                    </a:p>
                    <a:p>
                      <a:pPr algn="l" fontAlgn="ctr"/>
                      <a:endParaRPr lang="en-AU" sz="2400" b="0" i="1">
                        <a:effectLst/>
                        <a:latin typeface="inherit"/>
                      </a:endParaRPr>
                    </a:p>
                    <a:p>
                      <a:pPr fontAlgn="base"/>
                      <a:r>
                        <a:rPr lang="en-AU" sz="2000" b="0" i="0" kern="1200">
                          <a:solidFill>
                            <a:schemeClr val="tx1"/>
                          </a:solidFill>
                          <a:effectLst/>
                          <a:latin typeface="+mn-lt"/>
                          <a:ea typeface="+mn-ea"/>
                          <a:cs typeface="+mn-cs"/>
                        </a:rPr>
                        <a:t>It is composed by the following modules:</a:t>
                      </a:r>
                    </a:p>
                    <a:p>
                      <a:pPr marL="285750" indent="-285750" fontAlgn="base">
                        <a:buFont typeface="Arial" panose="020B0604020202020204" pitchFamily="34" charset="0"/>
                        <a:buChar char="•"/>
                      </a:pPr>
                      <a:r>
                        <a:rPr lang="en-AU" sz="2000" b="0" i="0" kern="1200">
                          <a:solidFill>
                            <a:schemeClr val="tx1"/>
                          </a:solidFill>
                          <a:effectLst/>
                          <a:latin typeface="+mn-lt"/>
                          <a:ea typeface="+mn-ea"/>
                          <a:cs typeface="+mn-cs"/>
                        </a:rPr>
                        <a:t>Meta and Data Manager: back office web tool for SDMX metadata and data collection, transformation and publication</a:t>
                      </a:r>
                    </a:p>
                    <a:p>
                      <a:pPr marL="285750" indent="-285750" fontAlgn="base">
                        <a:buFont typeface="Arial" panose="020B0604020202020204" pitchFamily="34" charset="0"/>
                        <a:buChar char="•"/>
                      </a:pPr>
                      <a:r>
                        <a:rPr lang="en-AU" sz="2000" b="0" i="0" kern="1200">
                          <a:solidFill>
                            <a:schemeClr val="tx1"/>
                          </a:solidFill>
                          <a:effectLst/>
                          <a:latin typeface="+mn-lt"/>
                          <a:ea typeface="+mn-ea"/>
                          <a:cs typeface="+mn-cs"/>
                        </a:rPr>
                        <a:t>Data Browser: web portal for sharing, integrating and disseminating multidimensional datasets</a:t>
                      </a:r>
                    </a:p>
                    <a:p>
                      <a:pPr marL="285750" indent="-285750" fontAlgn="base">
                        <a:buFont typeface="Arial" panose="020B0604020202020204" pitchFamily="34" charset="0"/>
                        <a:buChar char="•"/>
                      </a:pPr>
                      <a:r>
                        <a:rPr lang="en-AU" sz="2000" b="0" i="0" kern="1200">
                          <a:solidFill>
                            <a:schemeClr val="tx1"/>
                          </a:solidFill>
                          <a:effectLst/>
                          <a:latin typeface="+mn-lt"/>
                          <a:ea typeface="+mn-ea"/>
                          <a:cs typeface="+mn-cs"/>
                        </a:rPr>
                        <a:t>Excel2CSV: desktop utility for converting statistical Excel tables to CSV files</a:t>
                      </a:r>
                    </a:p>
                    <a:p>
                      <a:pPr marL="285750" indent="-285750" fontAlgn="base">
                        <a:buFont typeface="Arial" panose="020B0604020202020204" pitchFamily="34" charset="0"/>
                        <a:buChar char="•"/>
                      </a:pPr>
                      <a:r>
                        <a:rPr lang="en-AU" sz="2000" b="0" i="0" kern="1200" err="1">
                          <a:solidFill>
                            <a:schemeClr val="tx1"/>
                          </a:solidFill>
                          <a:effectLst/>
                          <a:latin typeface="+mn-lt"/>
                          <a:ea typeface="+mn-ea"/>
                          <a:cs typeface="+mn-cs"/>
                        </a:rPr>
                        <a:t>CsvHandler</a:t>
                      </a:r>
                      <a:r>
                        <a:rPr lang="en-AU" sz="2000" b="0" i="0" kern="1200">
                          <a:solidFill>
                            <a:schemeClr val="tx1"/>
                          </a:solidFill>
                          <a:effectLst/>
                          <a:latin typeface="+mn-lt"/>
                          <a:ea typeface="+mn-ea"/>
                          <a:cs typeface="+mn-cs"/>
                        </a:rPr>
                        <a:t>: desktop utility for CSV formatted datasets transformation</a:t>
                      </a: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1753214596"/>
                  </a:ext>
                </a:extLst>
              </a:tr>
            </a:tbl>
          </a:graphicData>
        </a:graphic>
      </p:graphicFrame>
    </p:spTree>
    <p:extLst>
      <p:ext uri="{BB962C8B-B14F-4D97-AF65-F5344CB8AC3E}">
        <p14:creationId xmlns:p14="http://schemas.microsoft.com/office/powerpoint/2010/main" val="1620158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Additional resources</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41</a:t>
            </a:fld>
            <a:endParaRPr lang="en-AU"/>
          </a:p>
        </p:txBody>
      </p:sp>
      <p:sp>
        <p:nvSpPr>
          <p:cNvPr id="12" name="Content Placeholder 1">
            <a:extLst>
              <a:ext uri="{FF2B5EF4-FFF2-40B4-BE49-F238E27FC236}">
                <a16:creationId xmlns:a16="http://schemas.microsoft.com/office/drawing/2014/main" id="{43BAFED9-2E6B-9322-6B9A-84259D261C02}"/>
              </a:ext>
            </a:extLst>
          </p:cNvPr>
          <p:cNvSpPr>
            <a:spLocks noGrp="1"/>
          </p:cNvSpPr>
          <p:nvPr>
            <p:ph idx="1"/>
          </p:nvPr>
        </p:nvSpPr>
        <p:spPr>
          <a:xfrm>
            <a:off x="1025624" y="1440000"/>
            <a:ext cx="10515600" cy="5189400"/>
          </a:xfrm>
        </p:spPr>
        <p:txBody>
          <a:bodyPr>
            <a:normAutofit lnSpcReduction="10000"/>
          </a:bodyPr>
          <a:lstStyle/>
          <a:p>
            <a:pPr marL="0" indent="0">
              <a:buNone/>
            </a:pPr>
            <a:r>
              <a:rPr lang="en-AU" b="1">
                <a:solidFill>
                  <a:schemeClr val="tx1">
                    <a:lumMod val="65000"/>
                    <a:lumOff val="35000"/>
                  </a:schemeClr>
                </a:solidFill>
              </a:rPr>
              <a:t>SDMX tools page</a:t>
            </a:r>
          </a:p>
          <a:p>
            <a:pPr marL="0" indent="0">
              <a:buNone/>
            </a:pPr>
            <a:r>
              <a:rPr lang="en-AU" sz="1900">
                <a:solidFill>
                  <a:schemeClr val="tx1">
                    <a:lumMod val="65000"/>
                    <a:lumOff val="35000"/>
                  </a:schemeClr>
                </a:solidFill>
                <a:hlinkClick r:id="rId7"/>
              </a:rPr>
              <a:t>https://sdmx.org/?page_id=4500</a:t>
            </a:r>
            <a:endParaRPr lang="en-AU" sz="1900">
              <a:solidFill>
                <a:schemeClr val="tx1">
                  <a:lumMod val="65000"/>
                  <a:lumOff val="35000"/>
                </a:schemeClr>
              </a:solidFill>
            </a:endParaRPr>
          </a:p>
          <a:p>
            <a:pPr marL="0" indent="0">
              <a:buNone/>
            </a:pPr>
            <a:r>
              <a:rPr lang="en-AU" b="1">
                <a:solidFill>
                  <a:schemeClr val="tx1">
                    <a:lumMod val="65000"/>
                    <a:lumOff val="35000"/>
                  </a:schemeClr>
                </a:solidFill>
              </a:rPr>
              <a:t>SDMX learning resources</a:t>
            </a:r>
          </a:p>
          <a:p>
            <a:pPr marL="0" indent="0">
              <a:buNone/>
            </a:pPr>
            <a:r>
              <a:rPr lang="en-AU" sz="1900">
                <a:solidFill>
                  <a:schemeClr val="tx1">
                    <a:lumMod val="65000"/>
                    <a:lumOff val="35000"/>
                  </a:schemeClr>
                </a:solidFill>
                <a:hlinkClick r:id="rId8"/>
              </a:rPr>
              <a:t>https://sdmx.org/?page_id=2555</a:t>
            </a:r>
            <a:endParaRPr lang="en-AU" sz="1900">
              <a:solidFill>
                <a:schemeClr val="tx1">
                  <a:lumMod val="65000"/>
                  <a:lumOff val="35000"/>
                </a:schemeClr>
              </a:solidFill>
            </a:endParaRPr>
          </a:p>
          <a:p>
            <a:pPr marL="0" indent="0">
              <a:buNone/>
            </a:pPr>
            <a:r>
              <a:rPr lang="en-AU" b="1">
                <a:solidFill>
                  <a:schemeClr val="tx1">
                    <a:lumMod val="65000"/>
                    <a:lumOff val="35000"/>
                  </a:schemeClr>
                </a:solidFill>
              </a:rPr>
              <a:t>SDMX User Forum</a:t>
            </a:r>
          </a:p>
          <a:p>
            <a:pPr marL="0" indent="0">
              <a:buNone/>
            </a:pPr>
            <a:r>
              <a:rPr lang="en-AU" sz="1900">
                <a:solidFill>
                  <a:schemeClr val="tx1">
                    <a:lumMod val="65000"/>
                    <a:lumOff val="35000"/>
                  </a:schemeClr>
                </a:solidFill>
                <a:hlinkClick r:id="rId9"/>
              </a:rPr>
              <a:t>https://www.yammer.com/unstats/#/threads/inGroup?type=in_group&amp;feedId=121500557312</a:t>
            </a:r>
            <a:endParaRPr lang="en-AU" sz="1900">
              <a:solidFill>
                <a:schemeClr val="tx1">
                  <a:lumMod val="65000"/>
                  <a:lumOff val="35000"/>
                </a:schemeClr>
              </a:solidFill>
            </a:endParaRPr>
          </a:p>
          <a:p>
            <a:pPr marL="0" indent="0">
              <a:buNone/>
            </a:pPr>
            <a:r>
              <a:rPr lang="en-AU" b="1">
                <a:solidFill>
                  <a:schemeClr val="tx1">
                    <a:lumMod val="65000"/>
                    <a:lumOff val="35000"/>
                  </a:schemeClr>
                </a:solidFill>
              </a:rPr>
              <a:t>sdmx.io</a:t>
            </a:r>
          </a:p>
          <a:p>
            <a:pPr marL="0" indent="0">
              <a:buNone/>
            </a:pPr>
            <a:r>
              <a:rPr lang="en-AU" sz="1900">
                <a:solidFill>
                  <a:schemeClr val="tx1">
                    <a:lumMod val="65000"/>
                    <a:lumOff val="35000"/>
                  </a:schemeClr>
                </a:solidFill>
                <a:hlinkClick r:id="rId10"/>
              </a:rPr>
              <a:t>https://www.sdmx.io/</a:t>
            </a:r>
            <a:endParaRPr lang="en-AU" sz="1900">
              <a:solidFill>
                <a:schemeClr val="tx1">
                  <a:lumMod val="65000"/>
                  <a:lumOff val="35000"/>
                </a:schemeClr>
              </a:solidFill>
            </a:endParaRPr>
          </a:p>
          <a:p>
            <a:pPr marL="0" indent="0">
              <a:buNone/>
            </a:pPr>
            <a:r>
              <a:rPr lang="en-AU" b="1">
                <a:solidFill>
                  <a:schemeClr val="tx1">
                    <a:lumMod val="65000"/>
                    <a:lumOff val="35000"/>
                  </a:schemeClr>
                </a:solidFill>
              </a:rPr>
              <a:t>.Stat Academy</a:t>
            </a:r>
          </a:p>
          <a:p>
            <a:pPr marL="0" indent="0">
              <a:buNone/>
            </a:pPr>
            <a:r>
              <a:rPr lang="en-AU" sz="1900">
                <a:solidFill>
                  <a:schemeClr val="tx1">
                    <a:lumMod val="65000"/>
                    <a:lumOff val="35000"/>
                  </a:schemeClr>
                </a:solidFill>
                <a:hlinkClick r:id="rId11"/>
              </a:rPr>
              <a:t>https://academy.siscc.org/</a:t>
            </a:r>
            <a:endParaRPr lang="en-AU" sz="1900">
              <a:solidFill>
                <a:schemeClr val="tx1">
                  <a:lumMod val="65000"/>
                  <a:lumOff val="35000"/>
                </a:schemeClr>
              </a:solidFill>
            </a:endParaRPr>
          </a:p>
          <a:p>
            <a:pPr marL="0" indent="0">
              <a:buNone/>
            </a:pPr>
            <a:r>
              <a:rPr lang="en-AU" b="1">
                <a:solidFill>
                  <a:schemeClr val="tx1">
                    <a:lumMod val="65000"/>
                    <a:lumOff val="35000"/>
                  </a:schemeClr>
                </a:solidFill>
              </a:rPr>
              <a:t>ADB SDMX Tools Course</a:t>
            </a:r>
          </a:p>
          <a:p>
            <a:pPr marL="0" indent="0">
              <a:buNone/>
            </a:pPr>
            <a:r>
              <a:rPr lang="en-AU" sz="1800">
                <a:solidFill>
                  <a:schemeClr val="tx1">
                    <a:lumMod val="65000"/>
                    <a:lumOff val="35000"/>
                  </a:schemeClr>
                </a:solidFill>
                <a:hlinkClick r:id="rId12"/>
              </a:rPr>
              <a:t>https://elearn.adb.org/enrol/index.php?id=520</a:t>
            </a:r>
            <a:endParaRPr lang="en-AU" sz="1800">
              <a:solidFill>
                <a:schemeClr val="tx1">
                  <a:lumMod val="65000"/>
                  <a:lumOff val="35000"/>
                </a:schemeClr>
              </a:solidFill>
            </a:endParaRPr>
          </a:p>
        </p:txBody>
      </p:sp>
    </p:spTree>
    <p:extLst>
      <p:ext uri="{BB962C8B-B14F-4D97-AF65-F5344CB8AC3E}">
        <p14:creationId xmlns:p14="http://schemas.microsoft.com/office/powerpoint/2010/main" val="4288776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Conclusions</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42</a:t>
            </a:fld>
            <a:endParaRPr lang="en-AU"/>
          </a:p>
        </p:txBody>
      </p:sp>
      <p:sp>
        <p:nvSpPr>
          <p:cNvPr id="12" name="Content Placeholder 1">
            <a:extLst>
              <a:ext uri="{FF2B5EF4-FFF2-40B4-BE49-F238E27FC236}">
                <a16:creationId xmlns:a16="http://schemas.microsoft.com/office/drawing/2014/main" id="{43BAFED9-2E6B-9322-6B9A-84259D261C02}"/>
              </a:ext>
            </a:extLst>
          </p:cNvPr>
          <p:cNvSpPr>
            <a:spLocks noGrp="1"/>
          </p:cNvSpPr>
          <p:nvPr>
            <p:ph idx="1"/>
          </p:nvPr>
        </p:nvSpPr>
        <p:spPr>
          <a:xfrm>
            <a:off x="1025624" y="1440000"/>
            <a:ext cx="10515600" cy="5189400"/>
          </a:xfrm>
        </p:spPr>
        <p:txBody>
          <a:bodyPr>
            <a:normAutofit/>
          </a:bodyPr>
          <a:lstStyle/>
          <a:p>
            <a:pPr>
              <a:spcBef>
                <a:spcPts val="1800"/>
              </a:spcBef>
            </a:pPr>
            <a:r>
              <a:rPr lang="en-AU">
                <a:solidFill>
                  <a:schemeClr val="tx1">
                    <a:lumMod val="65000"/>
                    <a:lumOff val="35000"/>
                  </a:schemeClr>
                </a:solidFill>
              </a:rPr>
              <a:t>Many free and open-source software exist for working with SDMX.</a:t>
            </a:r>
          </a:p>
          <a:p>
            <a:pPr>
              <a:spcBef>
                <a:spcPts val="1800"/>
              </a:spcBef>
            </a:pPr>
            <a:r>
              <a:rPr lang="en-AU">
                <a:solidFill>
                  <a:schemeClr val="tx1">
                    <a:lumMod val="65000"/>
                    <a:lumOff val="35000"/>
                  </a:schemeClr>
                </a:solidFill>
              </a:rPr>
              <a:t>Most relevant ones in the context of a .Stat Suite data portal are Data Explorer, Data Lifecycle Manager (DLM), FMR Workbench and Excel add-in.</a:t>
            </a:r>
          </a:p>
          <a:p>
            <a:pPr>
              <a:spcBef>
                <a:spcPts val="1800"/>
              </a:spcBef>
            </a:pPr>
            <a:r>
              <a:rPr lang="en-AU">
                <a:solidFill>
                  <a:schemeClr val="tx1">
                    <a:lumMod val="65000"/>
                    <a:lumOff val="35000"/>
                  </a:schemeClr>
                </a:solidFill>
              </a:rPr>
              <a:t>Once data is in a .Stat Suite data portal, it can be used with connectors and plugins from office tools (Excel, Power BI), statistical tools (R, Python), web development tools (WordPress, Drupal) and more.</a:t>
            </a:r>
          </a:p>
          <a:p>
            <a:pPr>
              <a:spcBef>
                <a:spcPts val="1800"/>
              </a:spcBef>
            </a:pPr>
            <a:r>
              <a:rPr lang="en-AU">
                <a:solidFill>
                  <a:schemeClr val="tx1">
                    <a:lumMod val="65000"/>
                    <a:lumOff val="35000"/>
                  </a:schemeClr>
                </a:solidFill>
              </a:rPr>
              <a:t>Resources are available online for finding and learning to use SDMX software (SDMX tools page, sdmx.io, .Stat Academy).</a:t>
            </a:r>
          </a:p>
        </p:txBody>
      </p:sp>
    </p:spTree>
    <p:extLst>
      <p:ext uri="{BB962C8B-B14F-4D97-AF65-F5344CB8AC3E}">
        <p14:creationId xmlns:p14="http://schemas.microsoft.com/office/powerpoint/2010/main" val="810172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Exercise</a:t>
            </a:r>
          </a:p>
        </p:txBody>
      </p:sp>
      <p:grpSp>
        <p:nvGrpSpPr>
          <p:cNvPr id="4" name="Groupe 3">
            <a:extLst>
              <a:ext uri="{FF2B5EF4-FFF2-40B4-BE49-F238E27FC236}">
                <a16:creationId xmlns:a16="http://schemas.microsoft.com/office/drawing/2014/main" id="{6DB79306-CA7C-9049-72C6-46829E731259}"/>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DCDA69F-5146-6A31-9959-90FEAFDFF5F0}"/>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5BC5C345-F479-D5F1-787F-206C05642BE7}"/>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11660E51-94CC-BC01-1715-ED1E4016E64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23C6ECD-6F0B-318D-2BFC-33D7A0893C53}"/>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7D481FE1-0FDF-E4BB-5FE7-A4486459594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C8E8E1E2-57E7-D8B0-156C-E27BC01940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09E4314-7B0E-0B69-C475-11E1A51527F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43</a:t>
            </a:fld>
            <a:endParaRPr lang="en-AU"/>
          </a:p>
        </p:txBody>
      </p:sp>
      <p:sp>
        <p:nvSpPr>
          <p:cNvPr id="14" name="Espace réservé du contenu 1">
            <a:extLst>
              <a:ext uri="{FF2B5EF4-FFF2-40B4-BE49-F238E27FC236}">
                <a16:creationId xmlns:a16="http://schemas.microsoft.com/office/drawing/2014/main" id="{8942290D-DF8C-FBBA-06CE-F0848F45E257}"/>
              </a:ext>
            </a:extLst>
          </p:cNvPr>
          <p:cNvSpPr>
            <a:spLocks noGrp="1"/>
          </p:cNvSpPr>
          <p:nvPr>
            <p:ph idx="1"/>
          </p:nvPr>
        </p:nvSpPr>
        <p:spPr>
          <a:xfrm>
            <a:off x="1025624" y="1440000"/>
            <a:ext cx="10515600" cy="5093114"/>
          </a:xfrm>
        </p:spPr>
        <p:txBody>
          <a:bodyPr>
            <a:normAutofit/>
          </a:bodyPr>
          <a:lstStyle/>
          <a:p>
            <a:pPr marL="0" indent="0">
              <a:lnSpc>
                <a:spcPct val="100000"/>
              </a:lnSpc>
              <a:spcBef>
                <a:spcPts val="0"/>
              </a:spcBef>
              <a:spcAft>
                <a:spcPts val="1200"/>
              </a:spcAft>
              <a:buNone/>
            </a:pPr>
            <a:r>
              <a:rPr lang="en-AU" sz="4000"/>
              <a:t>Navigate to https://www.sdmx.io/</a:t>
            </a:r>
          </a:p>
          <a:p>
            <a:pPr marL="0" indent="0">
              <a:lnSpc>
                <a:spcPct val="100000"/>
              </a:lnSpc>
              <a:spcBef>
                <a:spcPts val="0"/>
              </a:spcBef>
              <a:spcAft>
                <a:spcPts val="1200"/>
              </a:spcAft>
              <a:buNone/>
            </a:pPr>
            <a:r>
              <a:rPr lang="en-AU" sz="4000"/>
              <a:t>Find download links and manual for the software products we are going to use in the workshop</a:t>
            </a:r>
          </a:p>
        </p:txBody>
      </p:sp>
    </p:spTree>
    <p:extLst>
      <p:ext uri="{BB962C8B-B14F-4D97-AF65-F5344CB8AC3E}">
        <p14:creationId xmlns:p14="http://schemas.microsoft.com/office/powerpoint/2010/main" val="3408185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A1F0F-4F99-16AF-7DCD-B66E9FCEC0CA}"/>
              </a:ext>
            </a:extLst>
          </p:cNvPr>
          <p:cNvSpPr>
            <a:spLocks noGrp="1"/>
          </p:cNvSpPr>
          <p:nvPr>
            <p:ph type="title"/>
          </p:nvPr>
        </p:nvSpPr>
        <p:spPr/>
        <p:txBody>
          <a:bodyPr/>
          <a:lstStyle/>
          <a:p>
            <a:r>
              <a:rPr lang="en-US"/>
              <a:t>Discussion and Q&amp;A</a:t>
            </a:r>
          </a:p>
        </p:txBody>
      </p:sp>
      <p:grpSp>
        <p:nvGrpSpPr>
          <p:cNvPr id="4" name="Groupe 3">
            <a:extLst>
              <a:ext uri="{FF2B5EF4-FFF2-40B4-BE49-F238E27FC236}">
                <a16:creationId xmlns:a16="http://schemas.microsoft.com/office/drawing/2014/main" id="{DB80977D-CDCC-655A-ECE3-0E9B2C34A060}"/>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080128F-4128-85F8-AC68-59529597C76A}"/>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24D28C91-C5D5-366A-CDB1-6A15922F61CC}"/>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C63EA515-F970-F051-F073-41F9DFD120CC}"/>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B08A1872-B216-39F4-C914-DCE3E3016E8F}"/>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056096B1-1718-37C5-867F-C28154EB9973}"/>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03172899-D423-DC0A-70AD-69717501B69D}"/>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3" name="Espace réservé du numéro de diapositive 3">
            <a:extLst>
              <a:ext uri="{FF2B5EF4-FFF2-40B4-BE49-F238E27FC236}">
                <a16:creationId xmlns:a16="http://schemas.microsoft.com/office/drawing/2014/main" id="{7959DEC0-945E-C88A-751D-725EB2E151FF}"/>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44</a:t>
            </a:fld>
            <a:endParaRPr lang="en-AU"/>
          </a:p>
        </p:txBody>
      </p:sp>
      <p:sp>
        <p:nvSpPr>
          <p:cNvPr id="2" name="TextBox 1">
            <a:extLst>
              <a:ext uri="{FF2B5EF4-FFF2-40B4-BE49-F238E27FC236}">
                <a16:creationId xmlns:a16="http://schemas.microsoft.com/office/drawing/2014/main" id="{8A09B384-DD3F-8DC2-8A65-4BE2B70A5068}"/>
              </a:ext>
            </a:extLst>
          </p:cNvPr>
          <p:cNvSpPr txBox="1"/>
          <p:nvPr/>
        </p:nvSpPr>
        <p:spPr>
          <a:xfrm>
            <a:off x="1026910" y="1379783"/>
            <a:ext cx="10895065"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hlinkClick r:id="rId7"/>
              </a:rPr>
              <a:t>https://stats-test-fwb.pacificdata.org/</a:t>
            </a:r>
            <a:endParaRPr lang="en-US" sz="4800">
              <a:ea typeface="Calibri"/>
              <a:cs typeface="Calibri"/>
            </a:endParaRPr>
          </a:p>
          <a:p>
            <a:endParaRPr lang="en-US" sz="4800">
              <a:ea typeface="Calibri"/>
              <a:cs typeface="Calibri"/>
            </a:endParaRPr>
          </a:p>
          <a:p>
            <a:r>
              <a:rPr lang="en-US" sz="4800">
                <a:ea typeface="+mn-lt"/>
                <a:cs typeface="+mn-lt"/>
                <a:hlinkClick r:id="rId8"/>
              </a:rPr>
              <a:t>https://stats-test-dlm.pacificdata.org/</a:t>
            </a:r>
            <a:endParaRPr lang="en-US" sz="4800">
              <a:ea typeface="+mn-lt"/>
              <a:cs typeface="+mn-lt"/>
            </a:endParaRPr>
          </a:p>
          <a:p>
            <a:endParaRPr lang="en-US" sz="4800">
              <a:ea typeface="Calibri"/>
              <a:cs typeface="Calibri"/>
            </a:endParaRPr>
          </a:p>
          <a:p>
            <a:r>
              <a:rPr lang="en-US" sz="4800">
                <a:ea typeface="+mn-lt"/>
                <a:cs typeface="+mn-lt"/>
                <a:hlinkClick r:id="rId9"/>
              </a:rPr>
              <a:t>https://stats-test.pacificdata.org/</a:t>
            </a:r>
            <a:endParaRPr lang="en-US" sz="4800">
              <a:ea typeface="+mn-lt"/>
              <a:cs typeface="+mn-lt"/>
            </a:endParaRPr>
          </a:p>
          <a:p>
            <a:endParaRPr lang="en-US">
              <a:ea typeface="Calibri"/>
              <a:cs typeface="Calibri"/>
            </a:endParaRPr>
          </a:p>
        </p:txBody>
      </p:sp>
    </p:spTree>
    <p:extLst>
      <p:ext uri="{BB962C8B-B14F-4D97-AF65-F5344CB8AC3E}">
        <p14:creationId xmlns:p14="http://schemas.microsoft.com/office/powerpoint/2010/main" val="3434478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CAFC6-49CD-871C-88FC-39A96D306F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283F22-8C31-8CF5-D982-73D8C07DD51C}"/>
              </a:ext>
            </a:extLst>
          </p:cNvPr>
          <p:cNvSpPr>
            <a:spLocks noGrp="1"/>
          </p:cNvSpPr>
          <p:nvPr>
            <p:ph type="title"/>
          </p:nvPr>
        </p:nvSpPr>
        <p:spPr/>
        <p:txBody>
          <a:bodyPr/>
          <a:lstStyle/>
          <a:p>
            <a:r>
              <a:rPr lang="en-US"/>
              <a:t>SDMX data and metadata</a:t>
            </a:r>
          </a:p>
        </p:txBody>
      </p:sp>
      <p:grpSp>
        <p:nvGrpSpPr>
          <p:cNvPr id="4" name="Groupe 3">
            <a:extLst>
              <a:ext uri="{FF2B5EF4-FFF2-40B4-BE49-F238E27FC236}">
                <a16:creationId xmlns:a16="http://schemas.microsoft.com/office/drawing/2014/main" id="{53C17CF9-D5F9-E446-ADA3-224786BD3A05}"/>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5E70828A-63F0-7BD1-9A8A-1DC73EB65806}"/>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9BFC39E7-CFC6-1286-236B-6F43F33F95AC}"/>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6D789C41-719C-4682-A760-2DF512F7F70D}"/>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E7F17761-3F68-702C-7ACC-437DD580505B}"/>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1F1D5330-C7CD-1E5A-65B9-8415D8FF7621}"/>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A029C25A-1060-989C-4506-18D9753646C3}"/>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0875984C-5326-BFF7-A082-18D0A90C15D7}"/>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5</a:t>
            </a:fld>
            <a:endParaRPr lang="en-AU"/>
          </a:p>
        </p:txBody>
      </p:sp>
      <p:pic>
        <p:nvPicPr>
          <p:cNvPr id="12" name="Picture 11">
            <a:extLst>
              <a:ext uri="{FF2B5EF4-FFF2-40B4-BE49-F238E27FC236}">
                <a16:creationId xmlns:a16="http://schemas.microsoft.com/office/drawing/2014/main" id="{A5F1765C-C69F-1B3D-1995-01B2D26F6605}"/>
              </a:ext>
            </a:extLst>
          </p:cNvPr>
          <p:cNvPicPr>
            <a:picLocks noChangeAspect="1"/>
          </p:cNvPicPr>
          <p:nvPr/>
        </p:nvPicPr>
        <p:blipFill>
          <a:blip r:embed="rId7"/>
          <a:stretch>
            <a:fillRect/>
          </a:stretch>
        </p:blipFill>
        <p:spPr>
          <a:xfrm>
            <a:off x="1025624" y="1280688"/>
            <a:ext cx="4654370" cy="5504484"/>
          </a:xfrm>
          <a:prstGeom prst="rect">
            <a:avLst/>
          </a:prstGeom>
        </p:spPr>
      </p:pic>
    </p:spTree>
    <p:extLst>
      <p:ext uri="{BB962C8B-B14F-4D97-AF65-F5344CB8AC3E}">
        <p14:creationId xmlns:p14="http://schemas.microsoft.com/office/powerpoint/2010/main" val="1344833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EB2D6-17CA-5910-DA9B-EA9774F1E6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3E9F69-08C0-D6D1-54A3-193DC932DB4D}"/>
              </a:ext>
            </a:extLst>
          </p:cNvPr>
          <p:cNvSpPr>
            <a:spLocks noGrp="1"/>
          </p:cNvSpPr>
          <p:nvPr>
            <p:ph type="title"/>
          </p:nvPr>
        </p:nvSpPr>
        <p:spPr/>
        <p:txBody>
          <a:bodyPr/>
          <a:lstStyle/>
          <a:p>
            <a:r>
              <a:rPr lang="en-US"/>
              <a:t>SDMX data and metadata</a:t>
            </a:r>
          </a:p>
        </p:txBody>
      </p:sp>
      <p:grpSp>
        <p:nvGrpSpPr>
          <p:cNvPr id="4" name="Groupe 3">
            <a:extLst>
              <a:ext uri="{FF2B5EF4-FFF2-40B4-BE49-F238E27FC236}">
                <a16:creationId xmlns:a16="http://schemas.microsoft.com/office/drawing/2014/main" id="{3E811C18-C142-D14D-DD64-2A77B8BC6C2C}"/>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1FA7EE48-4255-352D-79CD-D7B74D349E73}"/>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E2674C54-64A3-0D06-ED99-DF8D1D2FBBF5}"/>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56690CC2-782C-02C8-8D05-E18D0D62151A}"/>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CFA217B1-641C-25DE-CD88-F492EDDBDA8F}"/>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E7F05851-48F5-8DD6-2F29-0BB492AB4C16}"/>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FB43E02F-F23A-8727-C40D-FC33C081EBF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AE4B6CBD-71C0-6BFF-FC1D-88BC474886DF}"/>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6</a:t>
            </a:fld>
            <a:endParaRPr lang="en-AU"/>
          </a:p>
        </p:txBody>
      </p:sp>
      <p:pic>
        <p:nvPicPr>
          <p:cNvPr id="13" name="Picture 12">
            <a:extLst>
              <a:ext uri="{FF2B5EF4-FFF2-40B4-BE49-F238E27FC236}">
                <a16:creationId xmlns:a16="http://schemas.microsoft.com/office/drawing/2014/main" id="{13FCDAE5-CC87-F2EE-274C-D6354135D27D}"/>
              </a:ext>
            </a:extLst>
          </p:cNvPr>
          <p:cNvPicPr>
            <a:picLocks noChangeAspect="1"/>
          </p:cNvPicPr>
          <p:nvPr/>
        </p:nvPicPr>
        <p:blipFill>
          <a:blip r:embed="rId7"/>
          <a:stretch>
            <a:fillRect/>
          </a:stretch>
        </p:blipFill>
        <p:spPr>
          <a:xfrm>
            <a:off x="1486125" y="1422881"/>
            <a:ext cx="1096520" cy="5239593"/>
          </a:xfrm>
          <a:prstGeom prst="rect">
            <a:avLst/>
          </a:prstGeom>
        </p:spPr>
      </p:pic>
      <p:sp>
        <p:nvSpPr>
          <p:cNvPr id="16" name="Espace réservé du contenu 1">
            <a:extLst>
              <a:ext uri="{FF2B5EF4-FFF2-40B4-BE49-F238E27FC236}">
                <a16:creationId xmlns:a16="http://schemas.microsoft.com/office/drawing/2014/main" id="{FEA9D164-C07D-8B3B-CCE3-817B5DD82875}"/>
              </a:ext>
            </a:extLst>
          </p:cNvPr>
          <p:cNvSpPr>
            <a:spLocks noGrp="1"/>
          </p:cNvSpPr>
          <p:nvPr>
            <p:ph idx="1"/>
          </p:nvPr>
        </p:nvSpPr>
        <p:spPr>
          <a:xfrm>
            <a:off x="3835624" y="1440000"/>
            <a:ext cx="7705599" cy="5093114"/>
          </a:xfrm>
        </p:spPr>
        <p:txBody>
          <a:bodyPr>
            <a:normAutofit/>
          </a:bodyPr>
          <a:lstStyle/>
          <a:p>
            <a:pPr marL="0" indent="0">
              <a:lnSpc>
                <a:spcPct val="100000"/>
              </a:lnSpc>
              <a:spcBef>
                <a:spcPts val="0"/>
              </a:spcBef>
              <a:spcAft>
                <a:spcPts val="1200"/>
              </a:spcAft>
              <a:buNone/>
            </a:pPr>
            <a:r>
              <a:rPr lang="en-AU" sz="4000"/>
              <a:t>SDMX structures:</a:t>
            </a:r>
          </a:p>
          <a:p>
            <a:pPr marL="0" indent="0">
              <a:lnSpc>
                <a:spcPct val="100000"/>
              </a:lnSpc>
              <a:spcBef>
                <a:spcPts val="0"/>
              </a:spcBef>
              <a:spcAft>
                <a:spcPts val="1200"/>
              </a:spcAft>
              <a:buNone/>
            </a:pPr>
            <a:r>
              <a:rPr lang="en-AU" sz="4000"/>
              <a:t>Rich and complex</a:t>
            </a:r>
          </a:p>
          <a:p>
            <a:pPr marL="0" indent="0">
              <a:lnSpc>
                <a:spcPct val="100000"/>
              </a:lnSpc>
              <a:spcBef>
                <a:spcPts val="0"/>
              </a:spcBef>
              <a:spcAft>
                <a:spcPts val="1200"/>
              </a:spcAft>
              <a:buNone/>
            </a:pPr>
            <a:r>
              <a:rPr lang="en-AU" sz="4000"/>
              <a:t>hence</a:t>
            </a:r>
          </a:p>
          <a:p>
            <a:pPr marL="0" indent="0">
              <a:lnSpc>
                <a:spcPct val="100000"/>
              </a:lnSpc>
              <a:spcBef>
                <a:spcPts val="0"/>
              </a:spcBef>
              <a:spcAft>
                <a:spcPts val="1200"/>
              </a:spcAft>
              <a:buNone/>
            </a:pPr>
            <a:r>
              <a:rPr lang="en-AU" sz="4000"/>
              <a:t>You don’t want to write them by hand</a:t>
            </a:r>
          </a:p>
        </p:txBody>
      </p:sp>
    </p:spTree>
    <p:extLst>
      <p:ext uri="{BB962C8B-B14F-4D97-AF65-F5344CB8AC3E}">
        <p14:creationId xmlns:p14="http://schemas.microsoft.com/office/powerpoint/2010/main" val="1809305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53B2C-59C1-5807-19BD-9EA028A7A4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E782F1-7944-E8B1-0515-670532800CE5}"/>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D39F1142-8C9C-7D05-E8EB-994B90C0AAE5}"/>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F11A4D5F-3568-60B8-9DC0-58B3E10F24BE}"/>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1C6E1AC7-B544-3EBF-B0DD-30AF1EA6D8AA}"/>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B4B79319-F720-86EF-D4AD-74376C0BE375}"/>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C8809454-B43C-730E-FD32-C6A7203BDE74}"/>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29C68E1D-5D23-1B8D-D0FA-8B1EA364E064}"/>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1763F85E-2003-1E4A-43AF-2407B2214689}"/>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FD1702BB-B709-D93C-3C4C-5C47F27B6FC4}"/>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7</a:t>
            </a:fld>
            <a:endParaRPr lang="en-AU"/>
          </a:p>
        </p:txBody>
      </p:sp>
      <p:pic>
        <p:nvPicPr>
          <p:cNvPr id="1026" name="Picture 2">
            <a:extLst>
              <a:ext uri="{FF2B5EF4-FFF2-40B4-BE49-F238E27FC236}">
                <a16:creationId xmlns:a16="http://schemas.microsoft.com/office/drawing/2014/main" id="{5D9A996D-77CC-3FE1-8C5A-80A74677D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4979" y="1797004"/>
            <a:ext cx="6471085" cy="4861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237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8C8E5-DD3C-E1AA-D191-CABABCF770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4C86D4-1FE0-BBAC-2348-C7E510BEE397}"/>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DAF477A3-C9C6-A8A2-3515-8542BC87C114}"/>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40F23A1F-0459-26C1-F3A4-0EF93330C1EB}"/>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412E7851-DD1B-9F87-4E97-3F6BB61682E9}"/>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A1A631CF-CA96-557F-5368-98969210911F}"/>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AC0164B3-F883-1635-1811-3F4CD63FB8F8}"/>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8E71C551-FC19-541B-663D-29B9FA8CF9EB}"/>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EB035468-7B25-DDE6-343C-8DC25F1B31E2}"/>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B03E0F60-CCFA-09C6-7CA4-53F53756FF6D}"/>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8</a:t>
            </a:fld>
            <a:endParaRPr lang="en-AU"/>
          </a:p>
        </p:txBody>
      </p:sp>
      <p:sp>
        <p:nvSpPr>
          <p:cNvPr id="13" name="Espace réservé du contenu 1">
            <a:extLst>
              <a:ext uri="{FF2B5EF4-FFF2-40B4-BE49-F238E27FC236}">
                <a16:creationId xmlns:a16="http://schemas.microsoft.com/office/drawing/2014/main" id="{7A619DF3-53A0-132C-BE32-933CBCBFF049}"/>
              </a:ext>
            </a:extLst>
          </p:cNvPr>
          <p:cNvSpPr>
            <a:spLocks noGrp="1"/>
          </p:cNvSpPr>
          <p:nvPr>
            <p:ph idx="1"/>
          </p:nvPr>
        </p:nvSpPr>
        <p:spPr>
          <a:xfrm>
            <a:off x="4445224" y="2623651"/>
            <a:ext cx="3301551" cy="1610697"/>
          </a:xfrm>
        </p:spPr>
        <p:txBody>
          <a:bodyPr>
            <a:normAutofit fontScale="92500"/>
          </a:bodyPr>
          <a:lstStyle/>
          <a:p>
            <a:pPr marL="0" indent="0">
              <a:lnSpc>
                <a:spcPct val="100000"/>
              </a:lnSpc>
              <a:spcBef>
                <a:spcPts val="0"/>
              </a:spcBef>
              <a:spcAft>
                <a:spcPts val="1200"/>
              </a:spcAft>
              <a:buNone/>
            </a:pPr>
            <a:r>
              <a:rPr lang="en-AU" sz="4000"/>
              <a:t>Available at:</a:t>
            </a:r>
          </a:p>
          <a:p>
            <a:pPr marL="0" indent="0">
              <a:lnSpc>
                <a:spcPct val="100000"/>
              </a:lnSpc>
              <a:spcBef>
                <a:spcPts val="0"/>
              </a:spcBef>
              <a:spcAft>
                <a:spcPts val="1200"/>
              </a:spcAft>
              <a:buNone/>
            </a:pPr>
            <a:r>
              <a:rPr lang="en-AU" sz="4000"/>
              <a:t>sdmx.org/tools</a:t>
            </a:r>
          </a:p>
        </p:txBody>
      </p:sp>
      <p:sp>
        <p:nvSpPr>
          <p:cNvPr id="14" name="Espace réservé du contenu 1">
            <a:extLst>
              <a:ext uri="{FF2B5EF4-FFF2-40B4-BE49-F238E27FC236}">
                <a16:creationId xmlns:a16="http://schemas.microsoft.com/office/drawing/2014/main" id="{4C42ED20-1401-8A88-6F62-9FB89CBC3387}"/>
              </a:ext>
            </a:extLst>
          </p:cNvPr>
          <p:cNvSpPr txBox="1">
            <a:spLocks/>
          </p:cNvSpPr>
          <p:nvPr/>
        </p:nvSpPr>
        <p:spPr>
          <a:xfrm>
            <a:off x="3589450" y="4549937"/>
            <a:ext cx="5387948" cy="1610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46A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46A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46A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46A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46A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200"/>
              </a:spcAft>
              <a:buFont typeface="Arial" panose="020B0604020202020204" pitchFamily="34" charset="0"/>
              <a:buNone/>
            </a:pPr>
            <a:r>
              <a:rPr lang="en-AU" sz="4000"/>
              <a:t>Some are more updated</a:t>
            </a:r>
          </a:p>
          <a:p>
            <a:pPr marL="0" indent="0">
              <a:lnSpc>
                <a:spcPct val="100000"/>
              </a:lnSpc>
              <a:spcBef>
                <a:spcPts val="0"/>
              </a:spcBef>
              <a:spcAft>
                <a:spcPts val="1200"/>
              </a:spcAft>
              <a:buFont typeface="Arial" panose="020B0604020202020204" pitchFamily="34" charset="0"/>
              <a:buNone/>
            </a:pPr>
            <a:r>
              <a:rPr lang="en-AU" sz="4000"/>
              <a:t>Some do the same thing </a:t>
            </a:r>
          </a:p>
        </p:txBody>
      </p:sp>
    </p:spTree>
    <p:extLst>
      <p:ext uri="{BB962C8B-B14F-4D97-AF65-F5344CB8AC3E}">
        <p14:creationId xmlns:p14="http://schemas.microsoft.com/office/powerpoint/2010/main" val="21214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18672-F8EA-D3D3-5427-89E35B9360C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AA12D3-7A38-8807-5C99-E2D8D422808F}"/>
              </a:ext>
            </a:extLst>
          </p:cNvPr>
          <p:cNvSpPr>
            <a:spLocks noGrp="1"/>
          </p:cNvSpPr>
          <p:nvPr>
            <p:ph type="title"/>
          </p:nvPr>
        </p:nvSpPr>
        <p:spPr/>
        <p:txBody>
          <a:bodyPr/>
          <a:lstStyle/>
          <a:p>
            <a:r>
              <a:rPr lang="en-US"/>
              <a:t>Software ecosystem</a:t>
            </a:r>
          </a:p>
        </p:txBody>
      </p:sp>
      <p:grpSp>
        <p:nvGrpSpPr>
          <p:cNvPr id="4" name="Groupe 3">
            <a:extLst>
              <a:ext uri="{FF2B5EF4-FFF2-40B4-BE49-F238E27FC236}">
                <a16:creationId xmlns:a16="http://schemas.microsoft.com/office/drawing/2014/main" id="{ADD9B076-4E5B-3151-9137-6007A06FA2E6}"/>
              </a:ext>
            </a:extLst>
          </p:cNvPr>
          <p:cNvGrpSpPr/>
          <p:nvPr/>
        </p:nvGrpSpPr>
        <p:grpSpPr>
          <a:xfrm>
            <a:off x="7738715" y="199242"/>
            <a:ext cx="4071486" cy="697510"/>
            <a:chOff x="2011680" y="4523873"/>
            <a:chExt cx="6593305" cy="1129538"/>
          </a:xfrm>
        </p:grpSpPr>
        <p:sp>
          <p:nvSpPr>
            <p:cNvPr id="5" name="Rectangle 4">
              <a:extLst>
                <a:ext uri="{FF2B5EF4-FFF2-40B4-BE49-F238E27FC236}">
                  <a16:creationId xmlns:a16="http://schemas.microsoft.com/office/drawing/2014/main" id="{03420060-D28D-5E26-2892-EA323368966F}"/>
                </a:ext>
              </a:extLst>
            </p:cNvPr>
            <p:cNvSpPr/>
            <p:nvPr/>
          </p:nvSpPr>
          <p:spPr>
            <a:xfrm>
              <a:off x="2011680" y="4523873"/>
              <a:ext cx="6593305" cy="1129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A7D54828-5DEC-E209-C8A7-FF624B056ABF}"/>
                </a:ext>
              </a:extLst>
            </p:cNvPr>
            <p:cNvPicPr>
              <a:picLocks noChangeAspect="1"/>
            </p:cNvPicPr>
            <p:nvPr/>
          </p:nvPicPr>
          <p:blipFill>
            <a:blip r:embed="rId2"/>
            <a:stretch>
              <a:fillRect/>
            </a:stretch>
          </p:blipFill>
          <p:spPr>
            <a:xfrm>
              <a:off x="2193423" y="4739059"/>
              <a:ext cx="720000" cy="720000"/>
            </a:xfrm>
            <a:prstGeom prst="rect">
              <a:avLst/>
            </a:prstGeom>
            <a:ln>
              <a:noFill/>
            </a:ln>
          </p:spPr>
        </p:pic>
        <p:pic>
          <p:nvPicPr>
            <p:cNvPr id="7" name="Image 6">
              <a:extLst>
                <a:ext uri="{FF2B5EF4-FFF2-40B4-BE49-F238E27FC236}">
                  <a16:creationId xmlns:a16="http://schemas.microsoft.com/office/drawing/2014/main" id="{A7361171-F116-1D97-31B7-63211E2CB32B}"/>
                </a:ext>
              </a:extLst>
            </p:cNvPr>
            <p:cNvPicPr>
              <a:picLocks noChangeAspect="1"/>
            </p:cNvPicPr>
            <p:nvPr/>
          </p:nvPicPr>
          <p:blipFill>
            <a:blip r:embed="rId3"/>
            <a:stretch>
              <a:fillRect/>
            </a:stretch>
          </p:blipFill>
          <p:spPr>
            <a:xfrm>
              <a:off x="3063767" y="4739059"/>
              <a:ext cx="925200" cy="720000"/>
            </a:xfrm>
            <a:prstGeom prst="rect">
              <a:avLst/>
            </a:prstGeom>
            <a:ln>
              <a:noFill/>
            </a:ln>
          </p:spPr>
        </p:pic>
        <p:pic>
          <p:nvPicPr>
            <p:cNvPr id="8" name="Image 7">
              <a:extLst>
                <a:ext uri="{FF2B5EF4-FFF2-40B4-BE49-F238E27FC236}">
                  <a16:creationId xmlns:a16="http://schemas.microsoft.com/office/drawing/2014/main" id="{819C7F15-850E-9967-69B1-97736433BF2F}"/>
                </a:ext>
              </a:extLst>
            </p:cNvPr>
            <p:cNvPicPr>
              <a:picLocks noChangeAspect="1"/>
            </p:cNvPicPr>
            <p:nvPr/>
          </p:nvPicPr>
          <p:blipFill>
            <a:blip r:embed="rId4"/>
            <a:stretch>
              <a:fillRect/>
            </a:stretch>
          </p:blipFill>
          <p:spPr>
            <a:xfrm>
              <a:off x="4139311" y="4793059"/>
              <a:ext cx="1404001" cy="612000"/>
            </a:xfrm>
            <a:prstGeom prst="rect">
              <a:avLst/>
            </a:prstGeom>
            <a:ln>
              <a:noFill/>
            </a:ln>
          </p:spPr>
        </p:pic>
        <p:pic>
          <p:nvPicPr>
            <p:cNvPr id="9" name="Image 8">
              <a:extLst>
                <a:ext uri="{FF2B5EF4-FFF2-40B4-BE49-F238E27FC236}">
                  <a16:creationId xmlns:a16="http://schemas.microsoft.com/office/drawing/2014/main" id="{156A411E-6D3C-A6C1-C5E5-BE42F9744A4D}"/>
                </a:ext>
              </a:extLst>
            </p:cNvPr>
            <p:cNvPicPr>
              <a:picLocks noChangeAspect="1"/>
            </p:cNvPicPr>
            <p:nvPr/>
          </p:nvPicPr>
          <p:blipFill>
            <a:blip r:embed="rId5"/>
            <a:stretch>
              <a:fillRect/>
            </a:stretch>
          </p:blipFill>
          <p:spPr>
            <a:xfrm>
              <a:off x="5693656" y="4739059"/>
              <a:ext cx="1058824" cy="720000"/>
            </a:xfrm>
            <a:prstGeom prst="rect">
              <a:avLst/>
            </a:prstGeom>
            <a:ln>
              <a:noFill/>
            </a:ln>
          </p:spPr>
        </p:pic>
        <p:pic>
          <p:nvPicPr>
            <p:cNvPr id="10" name="Image 9">
              <a:extLst>
                <a:ext uri="{FF2B5EF4-FFF2-40B4-BE49-F238E27FC236}">
                  <a16:creationId xmlns:a16="http://schemas.microsoft.com/office/drawing/2014/main" id="{64595DD5-8D3A-6611-8A9D-2D666AB7EDBF}"/>
                </a:ext>
              </a:extLst>
            </p:cNvPr>
            <p:cNvPicPr>
              <a:picLocks noChangeAspect="1"/>
            </p:cNvPicPr>
            <p:nvPr/>
          </p:nvPicPr>
          <p:blipFill>
            <a:blip r:embed="rId6"/>
            <a:stretch>
              <a:fillRect/>
            </a:stretch>
          </p:blipFill>
          <p:spPr>
            <a:xfrm>
              <a:off x="6902823" y="4847059"/>
              <a:ext cx="1590604" cy="504000"/>
            </a:xfrm>
            <a:prstGeom prst="rect">
              <a:avLst/>
            </a:prstGeom>
            <a:ln>
              <a:noFill/>
            </a:ln>
          </p:spPr>
        </p:pic>
      </p:grpSp>
      <p:sp>
        <p:nvSpPr>
          <p:cNvPr id="11" name="Espace réservé du numéro de diapositive 3">
            <a:extLst>
              <a:ext uri="{FF2B5EF4-FFF2-40B4-BE49-F238E27FC236}">
                <a16:creationId xmlns:a16="http://schemas.microsoft.com/office/drawing/2014/main" id="{3CA21B2D-2ABB-7713-3307-FA93BB01D13A}"/>
              </a:ext>
            </a:extLst>
          </p:cNvPr>
          <p:cNvSpPr>
            <a:spLocks noGrp="1"/>
          </p:cNvSpPr>
          <p:nvPr>
            <p:ph type="sldNum" sz="quarter" idx="12"/>
          </p:nvPr>
        </p:nvSpPr>
        <p:spPr>
          <a:xfrm>
            <a:off x="11729990" y="6534073"/>
            <a:ext cx="464975" cy="365125"/>
          </a:xfrm>
        </p:spPr>
        <p:txBody>
          <a:bodyPr/>
          <a:lstStyle/>
          <a:p>
            <a:fld id="{A37A59DA-F944-4B5E-899A-C0E0AB73DC02}" type="slidenum">
              <a:rPr lang="en-AU" smtClean="0"/>
              <a:t>9</a:t>
            </a:fld>
            <a:endParaRPr lang="en-AU"/>
          </a:p>
        </p:txBody>
      </p:sp>
      <p:pic>
        <p:nvPicPr>
          <p:cNvPr id="2050" name="Picture 2" descr="FMR Workbench">
            <a:extLst>
              <a:ext uri="{FF2B5EF4-FFF2-40B4-BE49-F238E27FC236}">
                <a16:creationId xmlns:a16="http://schemas.microsoft.com/office/drawing/2014/main" id="{C073098E-946C-6C3E-362C-BF94BE2EEA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6202" y="1696040"/>
            <a:ext cx="28670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1ABE5FE-B95A-EE1D-BF51-9F751AEF10B5}"/>
              </a:ext>
            </a:extLst>
          </p:cNvPr>
          <p:cNvPicPr>
            <a:picLocks noChangeAspect="1"/>
          </p:cNvPicPr>
          <p:nvPr/>
        </p:nvPicPr>
        <p:blipFill>
          <a:blip r:embed="rId8"/>
          <a:stretch>
            <a:fillRect/>
          </a:stretch>
        </p:blipFill>
        <p:spPr>
          <a:xfrm>
            <a:off x="6023528" y="1696040"/>
            <a:ext cx="4544059" cy="2181529"/>
          </a:xfrm>
          <a:prstGeom prst="rect">
            <a:avLst/>
          </a:prstGeom>
        </p:spPr>
      </p:pic>
      <p:pic>
        <p:nvPicPr>
          <p:cNvPr id="21" name="Picture 20">
            <a:extLst>
              <a:ext uri="{FF2B5EF4-FFF2-40B4-BE49-F238E27FC236}">
                <a16:creationId xmlns:a16="http://schemas.microsoft.com/office/drawing/2014/main" id="{ABE878A9-F33A-ED58-4C02-81AAE60ACD6C}"/>
              </a:ext>
            </a:extLst>
          </p:cNvPr>
          <p:cNvPicPr>
            <a:picLocks noChangeAspect="1"/>
          </p:cNvPicPr>
          <p:nvPr/>
        </p:nvPicPr>
        <p:blipFill>
          <a:blip r:embed="rId9"/>
          <a:stretch>
            <a:fillRect/>
          </a:stretch>
        </p:blipFill>
        <p:spPr>
          <a:xfrm>
            <a:off x="4664869" y="3968700"/>
            <a:ext cx="3630689" cy="1409382"/>
          </a:xfrm>
          <a:prstGeom prst="rect">
            <a:avLst/>
          </a:prstGeom>
        </p:spPr>
      </p:pic>
      <p:pic>
        <p:nvPicPr>
          <p:cNvPr id="23" name="Picture 22">
            <a:extLst>
              <a:ext uri="{FF2B5EF4-FFF2-40B4-BE49-F238E27FC236}">
                <a16:creationId xmlns:a16="http://schemas.microsoft.com/office/drawing/2014/main" id="{8FACD81B-F146-0507-767E-AD6E17489D27}"/>
              </a:ext>
            </a:extLst>
          </p:cNvPr>
          <p:cNvPicPr>
            <a:picLocks noChangeAspect="1"/>
          </p:cNvPicPr>
          <p:nvPr/>
        </p:nvPicPr>
        <p:blipFill>
          <a:blip r:embed="rId10"/>
          <a:stretch>
            <a:fillRect/>
          </a:stretch>
        </p:blipFill>
        <p:spPr>
          <a:xfrm>
            <a:off x="8411842" y="4093597"/>
            <a:ext cx="3015440" cy="1068363"/>
          </a:xfrm>
          <a:prstGeom prst="rect">
            <a:avLst/>
          </a:prstGeom>
        </p:spPr>
      </p:pic>
      <p:pic>
        <p:nvPicPr>
          <p:cNvPr id="2058" name="Picture 10" descr="DLM logo">
            <a:extLst>
              <a:ext uri="{FF2B5EF4-FFF2-40B4-BE49-F238E27FC236}">
                <a16:creationId xmlns:a16="http://schemas.microsoft.com/office/drawing/2014/main" id="{368D32F6-F8C2-FDF1-4F5C-A2B9D07CCD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13152" y="5663203"/>
            <a:ext cx="2076450" cy="5810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27FBD94-1149-F3A2-3C1A-6A405D9900E0}"/>
              </a:ext>
            </a:extLst>
          </p:cNvPr>
          <p:cNvPicPr>
            <a:picLocks noChangeAspect="1"/>
          </p:cNvPicPr>
          <p:nvPr/>
        </p:nvPicPr>
        <p:blipFill>
          <a:blip r:embed="rId12"/>
          <a:stretch>
            <a:fillRect/>
          </a:stretch>
        </p:blipFill>
        <p:spPr>
          <a:xfrm>
            <a:off x="4664869" y="5530049"/>
            <a:ext cx="2179407" cy="1009293"/>
          </a:xfrm>
          <a:prstGeom prst="rect">
            <a:avLst/>
          </a:prstGeom>
        </p:spPr>
      </p:pic>
    </p:spTree>
    <p:extLst>
      <p:ext uri="{BB962C8B-B14F-4D97-AF65-F5344CB8AC3E}">
        <p14:creationId xmlns:p14="http://schemas.microsoft.com/office/powerpoint/2010/main" val="222902343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2" id="{D6266FE2-2F15-2D4C-9C69-08CD112CF84C}" vid="{2C19B3E1-288E-0B47-B6F6-9F73CBD08D9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4014526-2270-40c2-b716-3057ef1d1854">
      <Terms xmlns="http://schemas.microsoft.com/office/infopath/2007/PartnerControls"/>
    </lcf76f155ced4ddcb4097134ff3c332f>
    <TaxCatchAll xmlns="5a829547-5c02-46a6-8e62-b2fae5cfedc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D6E793D14F4C4787FB0C23C755C645" ma:contentTypeVersion="12" ma:contentTypeDescription="Create a new document." ma:contentTypeScope="" ma:versionID="49a88deb6a61079c26fed16eb921f794">
  <xsd:schema xmlns:xsd="http://www.w3.org/2001/XMLSchema" xmlns:xs="http://www.w3.org/2001/XMLSchema" xmlns:p="http://schemas.microsoft.com/office/2006/metadata/properties" xmlns:ns2="a4014526-2270-40c2-b716-3057ef1d1854" xmlns:ns3="5a829547-5c02-46a6-8e62-b2fae5cfedce" targetNamespace="http://schemas.microsoft.com/office/2006/metadata/properties" ma:root="true" ma:fieldsID="5225b7508313682f7ef33860d7793671" ns2:_="" ns3:_="">
    <xsd:import namespace="a4014526-2270-40c2-b716-3057ef1d1854"/>
    <xsd:import namespace="5a829547-5c02-46a6-8e62-b2fae5cfedc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014526-2270-40c2-b716-3057ef1d18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e002d73-fcbf-44f2-bb02-7941846832bf"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829547-5c02-46a6-8e62-b2fae5cfedc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ae791b-6a56-437f-b436-e563aaee2f64}" ma:internalName="TaxCatchAll" ma:showField="CatchAllData" ma:web="5a829547-5c02-46a6-8e62-b2fae5cfed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86592-F64F-4784-9AC1-23AEE8436EED}">
  <ds:schemaRefs>
    <ds:schemaRef ds:uri="http://schemas.microsoft.com/sharepoint/v3/contenttype/forms"/>
  </ds:schemaRefs>
</ds:datastoreItem>
</file>

<file path=customXml/itemProps2.xml><?xml version="1.0" encoding="utf-8"?>
<ds:datastoreItem xmlns:ds="http://schemas.openxmlformats.org/officeDocument/2006/customXml" ds:itemID="{B3A39C41-8802-4B40-BC66-25A6D9B1EFAE}">
  <ds:schemaRefs>
    <ds:schemaRef ds:uri="1644aaaf-76d5-4a97-8df4-1ac44f24cfd9"/>
    <ds:schemaRef ds:uri="286ae341-454f-41ed-96c8-9fa7238e7bf6"/>
    <ds:schemaRef ds:uri="3260a97e-35b8-4654-866b-2d63a319b8f9"/>
    <ds:schemaRef ds:uri="514aaa0c-ce47-45ed-9aa6-2a303c2a9fad"/>
    <ds:schemaRef ds:uri="5a829547-5c02-46a6-8e62-b2fae5cfedce"/>
    <ds:schemaRef ds:uri="8429cdef-8c4a-4b4f-a5bd-9a657e45f834"/>
    <ds:schemaRef ds:uri="913ae733-a28c-4770-b89c-4b997e994982"/>
    <ds:schemaRef ds:uri="a4014526-2270-40c2-b716-3057ef1d18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51F496E-77D5-415A-8D95-95B9D2276784}">
  <ds:schemaRefs>
    <ds:schemaRef ds:uri="5a829547-5c02-46a6-8e62-b2fae5cfedce"/>
    <ds:schemaRef ds:uri="a4014526-2270-40c2-b716-3057ef1d18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WS-FJ data portals PID_20240718</Template>
  <Application>Microsoft Office PowerPoint</Application>
  <PresentationFormat>Widescreen</PresentationFormat>
  <Slides>44</Slides>
  <Notes>0</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Thème Office</vt:lpstr>
      <vt:lpstr>PowerPoint Presentation</vt:lpstr>
      <vt:lpstr>Learning objectives</vt:lpstr>
      <vt:lpstr>Outline</vt:lpstr>
      <vt:lpstr>SDMX data and metadata</vt:lpstr>
      <vt:lpstr>SDMX data and metadata</vt:lpstr>
      <vt:lpstr>SDMX data and metadata</vt:lpstr>
      <vt:lpstr>Software ecosystem</vt:lpstr>
      <vt:lpstr>Software ecosystem</vt:lpstr>
      <vt:lpstr>Software ecosystem</vt:lpstr>
      <vt:lpstr>Software ecosystem</vt:lpstr>
      <vt:lpstr>Software ecosystem</vt:lpstr>
      <vt:lpstr>Software ecosystem</vt:lpstr>
      <vt:lpstr>.Stat Suite</vt:lpstr>
      <vt:lpstr>.Stat Core</vt:lpstr>
      <vt:lpstr>Software ecosystem</vt:lpstr>
      <vt:lpstr>Software ecosystem</vt:lpstr>
      <vt:lpstr>.Stat Data Explorer</vt:lpstr>
      <vt:lpstr>Software ecosystem</vt:lpstr>
      <vt:lpstr>Software ecosystem</vt:lpstr>
      <vt:lpstr>.Stat DLM</vt:lpstr>
      <vt:lpstr>Software ecosystem</vt:lpstr>
      <vt:lpstr>Software ecosystem</vt:lpstr>
      <vt:lpstr>Software ecosystem</vt:lpstr>
      <vt:lpstr>Software ecosystem</vt:lpstr>
      <vt:lpstr>Software ecosystem</vt:lpstr>
      <vt:lpstr>Software ecosystem</vt:lpstr>
      <vt:lpstr>Software ecosystem</vt:lpstr>
      <vt:lpstr>Power BI SDMX connector</vt:lpstr>
      <vt:lpstr>Power BI SDMX connector</vt:lpstr>
      <vt:lpstr>Plugin for R</vt:lpstr>
      <vt:lpstr>Plugin for Python</vt:lpstr>
      <vt:lpstr>CMS plugins</vt:lpstr>
      <vt:lpstr>CMS plugins</vt:lpstr>
      <vt:lpstr>CMS plugins</vt:lpstr>
      <vt:lpstr>More connectors</vt:lpstr>
      <vt:lpstr>SDMX Matrix Generator</vt:lpstr>
      <vt:lpstr>Eurostat software</vt:lpstr>
      <vt:lpstr>SDMX Converter</vt:lpstr>
      <vt:lpstr>ILO SDMX tools</vt:lpstr>
      <vt:lpstr>SDMX Istat toolkit</vt:lpstr>
      <vt:lpstr>Additional resources</vt:lpstr>
      <vt:lpstr>Conclusions</vt:lpstr>
      <vt:lpstr>Exercise</vt:lpstr>
      <vt:lpstr>Discussion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Data Portals in Samoa and Fiji</dc:title>
  <dc:creator>Denis Grofils</dc:creator>
  <cp:revision>1</cp:revision>
  <dcterms:created xsi:type="dcterms:W3CDTF">2024-07-17T22:02:07Z</dcterms:created>
  <dcterms:modified xsi:type="dcterms:W3CDTF">2025-01-26T23:55:14Z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0x0101001CD6E793D14F4C4787FB0C23C755C645</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_SourceUrl">
    <vt:lpwstr/>
  </property>
  <property fmtid="{D5CDD505-2E9C-101B-9397-08002B2CF9AE}" pid="11" name="_SharedFileIndex">
    <vt:lpwstr/>
  </property>
</Properties>
</file>